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Lst>
  <p:sldSz cx="28800425" cy="43200638"/>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535" userDrawn="1">
          <p15:clr>
            <a:srgbClr val="A4A3A4"/>
          </p15:clr>
        </p15:guide>
        <p15:guide id="2" pos="90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40"/>
    <p:restoredTop sz="95934"/>
  </p:normalViewPr>
  <p:slideViewPr>
    <p:cSldViewPr snapToGrid="0" snapToObjects="1">
      <p:cViewPr varScale="1">
        <p:scale>
          <a:sx n="12" d="100"/>
          <a:sy n="12" d="100"/>
        </p:scale>
        <p:origin x="2436" y="90"/>
      </p:cViewPr>
      <p:guideLst>
        <p:guide orient="horz" pos="13535"/>
        <p:guide pos="907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7070108"/>
            <a:ext cx="24480361" cy="15040222"/>
          </a:xfrm>
        </p:spPr>
        <p:txBody>
          <a:bodyPr anchor="b"/>
          <a:lstStyle>
            <a:lvl1pPr algn="ctr">
              <a:defRPr sz="18898"/>
            </a:lvl1pPr>
          </a:lstStyle>
          <a:p>
            <a:r>
              <a:rPr lang="en-US"/>
              <a:t>Click to edit Master title style</a:t>
            </a:r>
            <a:endParaRPr lang="en-US" dirty="0"/>
          </a:p>
        </p:txBody>
      </p:sp>
      <p:sp>
        <p:nvSpPr>
          <p:cNvPr id="3" name="Subtitle 2"/>
          <p:cNvSpPr>
            <a:spLocks noGrp="1"/>
          </p:cNvSpPr>
          <p:nvPr>
            <p:ph type="subTitle" idx="1"/>
          </p:nvPr>
        </p:nvSpPr>
        <p:spPr>
          <a:xfrm>
            <a:off x="3600053" y="22690338"/>
            <a:ext cx="21600319" cy="10430151"/>
          </a:xfrm>
        </p:spPr>
        <p:txBody>
          <a:bodyPr/>
          <a:lstStyle>
            <a:lvl1pPr marL="0" indent="0" algn="ctr">
              <a:buNone/>
              <a:defRPr sz="7559"/>
            </a:lvl1pPr>
            <a:lvl2pPr marL="1440043" indent="0" algn="ctr">
              <a:buNone/>
              <a:defRPr sz="6299"/>
            </a:lvl2pPr>
            <a:lvl3pPr marL="2880086" indent="0" algn="ctr">
              <a:buNone/>
              <a:defRPr sz="5669"/>
            </a:lvl3pPr>
            <a:lvl4pPr marL="4320129" indent="0" algn="ctr">
              <a:buNone/>
              <a:defRPr sz="5040"/>
            </a:lvl4pPr>
            <a:lvl5pPr marL="5760171" indent="0" algn="ctr">
              <a:buNone/>
              <a:defRPr sz="5040"/>
            </a:lvl5pPr>
            <a:lvl6pPr marL="7200214" indent="0" algn="ctr">
              <a:buNone/>
              <a:defRPr sz="5040"/>
            </a:lvl6pPr>
            <a:lvl7pPr marL="8640257" indent="0" algn="ctr">
              <a:buNone/>
              <a:defRPr sz="5040"/>
            </a:lvl7pPr>
            <a:lvl8pPr marL="10080300" indent="0" algn="ctr">
              <a:buNone/>
              <a:defRPr sz="5040"/>
            </a:lvl8pPr>
            <a:lvl9pPr marL="11520343" indent="0" algn="ctr">
              <a:buNone/>
              <a:defRPr sz="5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67820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839813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0306" y="2300034"/>
            <a:ext cx="6210092"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980031" y="2300034"/>
            <a:ext cx="18270270"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6478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047798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65030" y="10770172"/>
            <a:ext cx="24840367" cy="17970262"/>
          </a:xfrm>
        </p:spPr>
        <p:txBody>
          <a:bodyPr anchor="b"/>
          <a:lstStyle>
            <a:lvl1pPr>
              <a:defRPr sz="18898"/>
            </a:lvl1pPr>
          </a:lstStyle>
          <a:p>
            <a:r>
              <a:rPr lang="en-US"/>
              <a:t>Click to edit Master title style</a:t>
            </a:r>
            <a:endParaRPr lang="en-US" dirty="0"/>
          </a:p>
        </p:txBody>
      </p:sp>
      <p:sp>
        <p:nvSpPr>
          <p:cNvPr id="3" name="Text Placeholder 2"/>
          <p:cNvSpPr>
            <a:spLocks noGrp="1"/>
          </p:cNvSpPr>
          <p:nvPr>
            <p:ph type="body" idx="1"/>
          </p:nvPr>
        </p:nvSpPr>
        <p:spPr>
          <a:xfrm>
            <a:off x="1965030" y="28910440"/>
            <a:ext cx="24840367" cy="9450136"/>
          </a:xfrm>
        </p:spPr>
        <p:txBody>
          <a:bodyPr/>
          <a:lstStyle>
            <a:lvl1pPr marL="0" indent="0">
              <a:buNone/>
              <a:defRPr sz="7559">
                <a:solidFill>
                  <a:schemeClr val="tx1"/>
                </a:solidFill>
              </a:defRPr>
            </a:lvl1pPr>
            <a:lvl2pPr marL="1440043" indent="0">
              <a:buNone/>
              <a:defRPr sz="6299">
                <a:solidFill>
                  <a:schemeClr val="tx1">
                    <a:tint val="75000"/>
                  </a:schemeClr>
                </a:solidFill>
              </a:defRPr>
            </a:lvl2pPr>
            <a:lvl3pPr marL="2880086" indent="0">
              <a:buNone/>
              <a:defRPr sz="5669">
                <a:solidFill>
                  <a:schemeClr val="tx1">
                    <a:tint val="75000"/>
                  </a:schemeClr>
                </a:solidFill>
              </a:defRPr>
            </a:lvl3pPr>
            <a:lvl4pPr marL="4320129" indent="0">
              <a:buNone/>
              <a:defRPr sz="5040">
                <a:solidFill>
                  <a:schemeClr val="tx1">
                    <a:tint val="75000"/>
                  </a:schemeClr>
                </a:solidFill>
              </a:defRPr>
            </a:lvl4pPr>
            <a:lvl5pPr marL="5760171" indent="0">
              <a:buNone/>
              <a:defRPr sz="5040">
                <a:solidFill>
                  <a:schemeClr val="tx1">
                    <a:tint val="75000"/>
                  </a:schemeClr>
                </a:solidFill>
              </a:defRPr>
            </a:lvl5pPr>
            <a:lvl6pPr marL="7200214" indent="0">
              <a:buNone/>
              <a:defRPr sz="5040">
                <a:solidFill>
                  <a:schemeClr val="tx1">
                    <a:tint val="75000"/>
                  </a:schemeClr>
                </a:solidFill>
              </a:defRPr>
            </a:lvl6pPr>
            <a:lvl7pPr marL="8640257" indent="0">
              <a:buNone/>
              <a:defRPr sz="5040">
                <a:solidFill>
                  <a:schemeClr val="tx1">
                    <a:tint val="75000"/>
                  </a:schemeClr>
                </a:solidFill>
              </a:defRPr>
            </a:lvl7pPr>
            <a:lvl8pPr marL="10080300" indent="0">
              <a:buNone/>
              <a:defRPr sz="5040">
                <a:solidFill>
                  <a:schemeClr val="tx1">
                    <a:tint val="75000"/>
                  </a:schemeClr>
                </a:solidFill>
              </a:defRPr>
            </a:lvl8pPr>
            <a:lvl9pPr marL="11520343" indent="0">
              <a:buNone/>
              <a:defRPr sz="50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394005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80029" y="11500170"/>
            <a:ext cx="12240181"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4580215" y="11500170"/>
            <a:ext cx="12240181"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802805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300044"/>
            <a:ext cx="24840367"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83784" y="10590160"/>
            <a:ext cx="12183928"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a:t>Click to edit Master text styles</a:t>
            </a:r>
          </a:p>
        </p:txBody>
      </p:sp>
      <p:sp>
        <p:nvSpPr>
          <p:cNvPr id="4" name="Content Placeholder 3"/>
          <p:cNvSpPr>
            <a:spLocks noGrp="1"/>
          </p:cNvSpPr>
          <p:nvPr>
            <p:ph sz="half" idx="2"/>
          </p:nvPr>
        </p:nvSpPr>
        <p:spPr>
          <a:xfrm>
            <a:off x="1983784" y="15780233"/>
            <a:ext cx="12183928"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4580217" y="10590160"/>
            <a:ext cx="12243932"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a:t>Click to edit Master text styles</a:t>
            </a:r>
          </a:p>
        </p:txBody>
      </p:sp>
      <p:sp>
        <p:nvSpPr>
          <p:cNvPr id="6" name="Content Placeholder 5"/>
          <p:cNvSpPr>
            <a:spLocks noGrp="1"/>
          </p:cNvSpPr>
          <p:nvPr>
            <p:ph sz="quarter" idx="4"/>
          </p:nvPr>
        </p:nvSpPr>
        <p:spPr>
          <a:xfrm>
            <a:off x="14580217" y="15780233"/>
            <a:ext cx="12243932"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557156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466556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347720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en-US"/>
              <a:t>Click to edit Master title style</a:t>
            </a:r>
            <a:endParaRPr lang="en-US" dirty="0"/>
          </a:p>
        </p:txBody>
      </p:sp>
      <p:sp>
        <p:nvSpPr>
          <p:cNvPr id="3" name="Content Placeholder 2"/>
          <p:cNvSpPr>
            <a:spLocks noGrp="1"/>
          </p:cNvSpPr>
          <p:nvPr>
            <p:ph idx="1"/>
          </p:nvPr>
        </p:nvSpPr>
        <p:spPr>
          <a:xfrm>
            <a:off x="12243932" y="6220102"/>
            <a:ext cx="14580215" cy="30700453"/>
          </a:xfrm>
        </p:spPr>
        <p:txBody>
          <a:bodyPr/>
          <a:lstStyle>
            <a:lvl1pPr>
              <a:defRPr sz="10079"/>
            </a:lvl1pPr>
            <a:lvl2pPr>
              <a:defRPr sz="8819"/>
            </a:lvl2pPr>
            <a:lvl3pPr>
              <a:defRPr sz="7559"/>
            </a:lvl3pPr>
            <a:lvl4pPr>
              <a:defRPr sz="6299"/>
            </a:lvl4pPr>
            <a:lvl5pPr>
              <a:defRPr sz="6299"/>
            </a:lvl5pPr>
            <a:lvl6pPr>
              <a:defRPr sz="6299"/>
            </a:lvl6pPr>
            <a:lvl7pPr>
              <a:defRPr sz="6299"/>
            </a:lvl7pPr>
            <a:lvl8pPr>
              <a:defRPr sz="6299"/>
            </a:lvl8pPr>
            <a:lvl9pPr>
              <a:defRPr sz="62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806840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en-US"/>
              <a:t>Click to edit Master title style</a:t>
            </a:r>
            <a:endParaRPr lang="en-US" dirty="0"/>
          </a:p>
        </p:txBody>
      </p:sp>
      <p:sp>
        <p:nvSpPr>
          <p:cNvPr id="3" name="Picture Placeholder 2"/>
          <p:cNvSpPr>
            <a:spLocks noGrp="1" noChangeAspect="1"/>
          </p:cNvSpPr>
          <p:nvPr>
            <p:ph type="pic" idx="1"/>
          </p:nvPr>
        </p:nvSpPr>
        <p:spPr>
          <a:xfrm>
            <a:off x="12243932" y="6220102"/>
            <a:ext cx="14580215" cy="30700453"/>
          </a:xfrm>
        </p:spPr>
        <p:txBody>
          <a:bodyPr anchor="t"/>
          <a:lstStyle>
            <a:lvl1pPr marL="0" indent="0">
              <a:buNone/>
              <a:defRPr sz="10079"/>
            </a:lvl1pPr>
            <a:lvl2pPr marL="1440043" indent="0">
              <a:buNone/>
              <a:defRPr sz="8819"/>
            </a:lvl2pPr>
            <a:lvl3pPr marL="2880086" indent="0">
              <a:buNone/>
              <a:defRPr sz="7559"/>
            </a:lvl3pPr>
            <a:lvl4pPr marL="4320129" indent="0">
              <a:buNone/>
              <a:defRPr sz="6299"/>
            </a:lvl4pPr>
            <a:lvl5pPr marL="5760171" indent="0">
              <a:buNone/>
              <a:defRPr sz="6299"/>
            </a:lvl5pPr>
            <a:lvl6pPr marL="7200214" indent="0">
              <a:buNone/>
              <a:defRPr sz="6299"/>
            </a:lvl6pPr>
            <a:lvl7pPr marL="8640257" indent="0">
              <a:buNone/>
              <a:defRPr sz="6299"/>
            </a:lvl7pPr>
            <a:lvl8pPr marL="10080300" indent="0">
              <a:buNone/>
              <a:defRPr sz="6299"/>
            </a:lvl8pPr>
            <a:lvl9pPr marL="11520343" indent="0">
              <a:buNone/>
              <a:defRPr sz="6299"/>
            </a:lvl9pPr>
          </a:lstStyle>
          <a:p>
            <a:r>
              <a:rPr lang="en-US"/>
              <a:t>Click icon to add picture</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22761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2300044"/>
            <a:ext cx="24840367"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980029" y="11500170"/>
            <a:ext cx="24840367"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80029" y="40040601"/>
            <a:ext cx="6480096" cy="2300034"/>
          </a:xfrm>
          <a:prstGeom prst="rect">
            <a:avLst/>
          </a:prstGeom>
        </p:spPr>
        <p:txBody>
          <a:bodyPr vert="horz" lIns="91440" tIns="45720" rIns="91440" bIns="45720" rtlCol="0" anchor="ctr"/>
          <a:lstStyle>
            <a:lvl1pPr algn="l">
              <a:defRPr sz="3780">
                <a:solidFill>
                  <a:schemeClr val="tx1">
                    <a:tint val="75000"/>
                  </a:schemeClr>
                </a:solidFill>
              </a:defRPr>
            </a:lvl1pPr>
          </a:lstStyle>
          <a:p>
            <a:fld id="{CEF384D3-BD68-D045-BB96-14DF123A789F}" type="datetimeFigureOut">
              <a:rPr lang="en-US" smtClean="0"/>
              <a:t>5/15/2026</a:t>
            </a:fld>
            <a:endParaRPr lang="en-US"/>
          </a:p>
        </p:txBody>
      </p:sp>
      <p:sp>
        <p:nvSpPr>
          <p:cNvPr id="5" name="Footer Placeholder 4"/>
          <p:cNvSpPr>
            <a:spLocks noGrp="1"/>
          </p:cNvSpPr>
          <p:nvPr>
            <p:ph type="ftr" sz="quarter" idx="3"/>
          </p:nvPr>
        </p:nvSpPr>
        <p:spPr>
          <a:xfrm>
            <a:off x="9540141" y="40040601"/>
            <a:ext cx="9720143" cy="2300034"/>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0340300" y="40040601"/>
            <a:ext cx="6480096" cy="2300034"/>
          </a:xfrm>
          <a:prstGeom prst="rect">
            <a:avLst/>
          </a:prstGeom>
        </p:spPr>
        <p:txBody>
          <a:bodyPr vert="horz" lIns="91440" tIns="45720" rIns="91440" bIns="45720" rtlCol="0" anchor="ctr"/>
          <a:lstStyle>
            <a:lvl1pPr algn="r">
              <a:defRPr sz="3780">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5129006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880086" rtl="0" eaLnBrk="1" latinLnBrk="0" hangingPunct="1">
        <a:lnSpc>
          <a:spcPct val="90000"/>
        </a:lnSpc>
        <a:spcBef>
          <a:spcPct val="0"/>
        </a:spcBef>
        <a:buNone/>
        <a:defRPr sz="13859" kern="1200">
          <a:solidFill>
            <a:schemeClr val="tx1"/>
          </a:solidFill>
          <a:latin typeface="+mj-lt"/>
          <a:ea typeface="+mj-ea"/>
          <a:cs typeface="+mj-cs"/>
        </a:defRPr>
      </a:lvl1pPr>
    </p:titleStyle>
    <p:bodyStyle>
      <a:lvl1pPr marL="720021" indent="-720021" algn="l" defTabSz="2880086" rtl="0" eaLnBrk="1" latinLnBrk="0" hangingPunct="1">
        <a:lnSpc>
          <a:spcPct val="90000"/>
        </a:lnSpc>
        <a:spcBef>
          <a:spcPts val="3150"/>
        </a:spcBef>
        <a:buFont typeface="Arial" panose="020B0604020202020204" pitchFamily="34" charset="0"/>
        <a:buChar char="•"/>
        <a:defRPr sz="8819" kern="1200">
          <a:solidFill>
            <a:schemeClr val="tx1"/>
          </a:solidFill>
          <a:latin typeface="+mn-lt"/>
          <a:ea typeface="+mn-ea"/>
          <a:cs typeface="+mn-cs"/>
        </a:defRPr>
      </a:lvl1pPr>
      <a:lvl2pPr marL="2160064" indent="-720021" algn="l" defTabSz="2880086" rtl="0" eaLnBrk="1" latinLnBrk="0" hangingPunct="1">
        <a:lnSpc>
          <a:spcPct val="90000"/>
        </a:lnSpc>
        <a:spcBef>
          <a:spcPts val="1575"/>
        </a:spcBef>
        <a:buFont typeface="Arial" panose="020B0604020202020204" pitchFamily="34" charset="0"/>
        <a:buChar char="•"/>
        <a:defRPr sz="7559" kern="1200">
          <a:solidFill>
            <a:schemeClr val="tx1"/>
          </a:solidFill>
          <a:latin typeface="+mn-lt"/>
          <a:ea typeface="+mn-ea"/>
          <a:cs typeface="+mn-cs"/>
        </a:defRPr>
      </a:lvl2pPr>
      <a:lvl3pPr marL="3600107" indent="-720021" algn="l" defTabSz="2880086" rtl="0" eaLnBrk="1" latinLnBrk="0" hangingPunct="1">
        <a:lnSpc>
          <a:spcPct val="90000"/>
        </a:lnSpc>
        <a:spcBef>
          <a:spcPts val="1575"/>
        </a:spcBef>
        <a:buFont typeface="Arial" panose="020B0604020202020204" pitchFamily="34" charset="0"/>
        <a:buChar char="•"/>
        <a:defRPr sz="6299" kern="1200">
          <a:solidFill>
            <a:schemeClr val="tx1"/>
          </a:solidFill>
          <a:latin typeface="+mn-lt"/>
          <a:ea typeface="+mn-ea"/>
          <a:cs typeface="+mn-cs"/>
        </a:defRPr>
      </a:lvl3pPr>
      <a:lvl4pPr marL="5040150"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4pPr>
      <a:lvl5pPr marL="6480193"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5pPr>
      <a:lvl6pPr marL="7920236"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6pPr>
      <a:lvl7pPr marL="9360278"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7pPr>
      <a:lvl8pPr marL="10800321"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8pPr>
      <a:lvl9pPr marL="12240364"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9pPr>
    </p:bodyStyle>
    <p:otherStyle>
      <a:defPPr>
        <a:defRPr lang="en-US"/>
      </a:defPPr>
      <a:lvl1pPr marL="0" algn="l" defTabSz="2880086" rtl="0" eaLnBrk="1" latinLnBrk="0" hangingPunct="1">
        <a:defRPr sz="5669" kern="1200">
          <a:solidFill>
            <a:schemeClr val="tx1"/>
          </a:solidFill>
          <a:latin typeface="+mn-lt"/>
          <a:ea typeface="+mn-ea"/>
          <a:cs typeface="+mn-cs"/>
        </a:defRPr>
      </a:lvl1pPr>
      <a:lvl2pPr marL="1440043" algn="l" defTabSz="2880086" rtl="0" eaLnBrk="1" latinLnBrk="0" hangingPunct="1">
        <a:defRPr sz="5669" kern="1200">
          <a:solidFill>
            <a:schemeClr val="tx1"/>
          </a:solidFill>
          <a:latin typeface="+mn-lt"/>
          <a:ea typeface="+mn-ea"/>
          <a:cs typeface="+mn-cs"/>
        </a:defRPr>
      </a:lvl2pPr>
      <a:lvl3pPr marL="2880086" algn="l" defTabSz="2880086" rtl="0" eaLnBrk="1" latinLnBrk="0" hangingPunct="1">
        <a:defRPr sz="5669" kern="1200">
          <a:solidFill>
            <a:schemeClr val="tx1"/>
          </a:solidFill>
          <a:latin typeface="+mn-lt"/>
          <a:ea typeface="+mn-ea"/>
          <a:cs typeface="+mn-cs"/>
        </a:defRPr>
      </a:lvl3pPr>
      <a:lvl4pPr marL="4320129" algn="l" defTabSz="2880086" rtl="0" eaLnBrk="1" latinLnBrk="0" hangingPunct="1">
        <a:defRPr sz="5669" kern="1200">
          <a:solidFill>
            <a:schemeClr val="tx1"/>
          </a:solidFill>
          <a:latin typeface="+mn-lt"/>
          <a:ea typeface="+mn-ea"/>
          <a:cs typeface="+mn-cs"/>
        </a:defRPr>
      </a:lvl4pPr>
      <a:lvl5pPr marL="5760171" algn="l" defTabSz="2880086" rtl="0" eaLnBrk="1" latinLnBrk="0" hangingPunct="1">
        <a:defRPr sz="5669" kern="1200">
          <a:solidFill>
            <a:schemeClr val="tx1"/>
          </a:solidFill>
          <a:latin typeface="+mn-lt"/>
          <a:ea typeface="+mn-ea"/>
          <a:cs typeface="+mn-cs"/>
        </a:defRPr>
      </a:lvl5pPr>
      <a:lvl6pPr marL="7200214" algn="l" defTabSz="2880086" rtl="0" eaLnBrk="1" latinLnBrk="0" hangingPunct="1">
        <a:defRPr sz="5669" kern="1200">
          <a:solidFill>
            <a:schemeClr val="tx1"/>
          </a:solidFill>
          <a:latin typeface="+mn-lt"/>
          <a:ea typeface="+mn-ea"/>
          <a:cs typeface="+mn-cs"/>
        </a:defRPr>
      </a:lvl6pPr>
      <a:lvl7pPr marL="8640257" algn="l" defTabSz="2880086" rtl="0" eaLnBrk="1" latinLnBrk="0" hangingPunct="1">
        <a:defRPr sz="5669" kern="1200">
          <a:solidFill>
            <a:schemeClr val="tx1"/>
          </a:solidFill>
          <a:latin typeface="+mn-lt"/>
          <a:ea typeface="+mn-ea"/>
          <a:cs typeface="+mn-cs"/>
        </a:defRPr>
      </a:lvl7pPr>
      <a:lvl8pPr marL="10080300" algn="l" defTabSz="2880086" rtl="0" eaLnBrk="1" latinLnBrk="0" hangingPunct="1">
        <a:defRPr sz="5669" kern="1200">
          <a:solidFill>
            <a:schemeClr val="tx1"/>
          </a:solidFill>
          <a:latin typeface="+mn-lt"/>
          <a:ea typeface="+mn-ea"/>
          <a:cs typeface="+mn-cs"/>
        </a:defRPr>
      </a:lvl8pPr>
      <a:lvl9pPr marL="11520343" algn="l" defTabSz="2880086" rtl="0" eaLnBrk="1" latinLnBrk="0"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567" y="3953161"/>
            <a:ext cx="28797858"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28343" y="4630736"/>
            <a:ext cx="27549622" cy="2862322"/>
          </a:xfrm>
          <a:prstGeom prst="rect">
            <a:avLst/>
          </a:prstGeom>
          <a:noFill/>
        </p:spPr>
        <p:txBody>
          <a:bodyPr wrap="square" rtlCol="0">
            <a:spAutoFit/>
          </a:bodyPr>
          <a:lstStyle/>
          <a:p>
            <a:pPr algn="ctr"/>
            <a:r>
              <a:rPr lang="ro-RO" sz="6000" b="1" dirty="0">
                <a:latin typeface="Arial" panose="020B0604020202020204" pitchFamily="34" charset="0"/>
                <a:cs typeface="Arial" panose="020B0604020202020204" pitchFamily="34" charset="0"/>
              </a:rPr>
              <a:t>EVALUAREA INFLUENŢEI PRINCIPALILOR FACTORI DE TERROIR ASUPRA COMPORTĂRII SOIURILOR PENTRU STRUGURI DE MASĂ ÎN CENTRUL VITICOL COPOU IASI</a:t>
            </a:r>
            <a:endParaRPr lang="en-US" sz="6000" b="1" dirty="0">
              <a:solidFill>
                <a:srgbClr val="FF0000"/>
              </a:solidFill>
              <a:latin typeface="Arial" panose="020B0604020202020204" pitchFamily="34" charset="0"/>
              <a:ea typeface="Arial" charset="0"/>
              <a:cs typeface="Arial" panose="020B0604020202020204" pitchFamily="34" charset="0"/>
            </a:endParaRPr>
          </a:p>
        </p:txBody>
      </p:sp>
      <p:sp>
        <p:nvSpPr>
          <p:cNvPr id="19" name="TextBox 18"/>
          <p:cNvSpPr txBox="1"/>
          <p:nvPr/>
        </p:nvSpPr>
        <p:spPr>
          <a:xfrm>
            <a:off x="596849" y="7745248"/>
            <a:ext cx="28184369" cy="646331"/>
          </a:xfrm>
          <a:prstGeom prst="rect">
            <a:avLst/>
          </a:prstGeom>
          <a:noFill/>
        </p:spPr>
        <p:txBody>
          <a:bodyPr wrap="square" rtlCol="0">
            <a:spAutoFit/>
          </a:bodyPr>
          <a:lstStyle/>
          <a:p>
            <a:pPr algn="r"/>
            <a:r>
              <a:rPr lang="ro-RO" sz="3600" b="1" dirty="0">
                <a:latin typeface="Arial" panose="020B0604020202020204" pitchFamily="34" charset="0"/>
                <a:cs typeface="Arial" panose="020B0604020202020204" pitchFamily="34" charset="0"/>
              </a:rPr>
              <a:t>ALEXANDRU Lulu Cătălin, </a:t>
            </a:r>
            <a:r>
              <a:rPr lang="ro-RO" sz="3600" b="1" cap="small" dirty="0">
                <a:latin typeface="Arial" panose="020B0604020202020204" pitchFamily="34" charset="0"/>
                <a:cs typeface="Arial" panose="020B0604020202020204" pitchFamily="34" charset="0"/>
              </a:rPr>
              <a:t>NECHITA </a:t>
            </a:r>
            <a:r>
              <a:rPr lang="ro-RO" sz="3600" b="1" dirty="0">
                <a:latin typeface="Arial" panose="020B0604020202020204" pitchFamily="34" charset="0"/>
                <a:cs typeface="Arial" panose="020B0604020202020204" pitchFamily="34" charset="0"/>
              </a:rPr>
              <a:t>Ancuța, </a:t>
            </a:r>
            <a:r>
              <a:rPr lang="ro-RO" sz="3600" b="1" cap="small" dirty="0">
                <a:latin typeface="Arial" panose="020B0604020202020204" pitchFamily="34" charset="0"/>
                <a:cs typeface="Arial" panose="020B0604020202020204" pitchFamily="34" charset="0"/>
              </a:rPr>
              <a:t> ZALDEA </a:t>
            </a:r>
            <a:r>
              <a:rPr lang="ro-RO" sz="3600" b="1" dirty="0">
                <a:latin typeface="Arial" panose="020B0604020202020204" pitchFamily="34" charset="0"/>
                <a:cs typeface="Arial" panose="020B0604020202020204" pitchFamily="34" charset="0"/>
              </a:rPr>
              <a:t>Gabi, </a:t>
            </a:r>
            <a:r>
              <a:rPr lang="ro-RO" sz="3600" b="1" cap="small" dirty="0">
                <a:latin typeface="Arial" panose="020B0604020202020204" pitchFamily="34" charset="0"/>
                <a:cs typeface="Arial" panose="020B0604020202020204" pitchFamily="34" charset="0"/>
              </a:rPr>
              <a:t>FILIMON  </a:t>
            </a:r>
            <a:r>
              <a:rPr lang="ro-RO" sz="3600" b="1" dirty="0">
                <a:latin typeface="Arial" panose="020B0604020202020204" pitchFamily="34" charset="0"/>
                <a:cs typeface="Arial" panose="020B0604020202020204" pitchFamily="34" charset="0"/>
              </a:rPr>
              <a:t>Roxana Mihaela</a:t>
            </a:r>
            <a:r>
              <a:rPr lang="ro-RO" sz="3600" b="1" cap="small" dirty="0">
                <a:latin typeface="Arial" panose="020B0604020202020204" pitchFamily="34" charset="0"/>
                <a:cs typeface="Arial" panose="020B0604020202020204" pitchFamily="34" charset="0"/>
              </a:rPr>
              <a:t>,  </a:t>
            </a:r>
            <a:r>
              <a:rPr lang="ro-RO" sz="3600" b="1" dirty="0">
                <a:latin typeface="Arial" panose="020B0604020202020204" pitchFamily="34" charset="0"/>
                <a:cs typeface="Arial" panose="020B0604020202020204" pitchFamily="34" charset="0"/>
              </a:rPr>
              <a:t>FILIMON Vasile Răzvan, BOZIANU Ionuț</a:t>
            </a:r>
            <a:r>
              <a:rPr lang="ro-RO" sz="3600" b="1" cap="small" dirty="0">
                <a:latin typeface="Arial" panose="020B0604020202020204" pitchFamily="34" charset="0"/>
                <a:cs typeface="Arial" panose="020B0604020202020204" pitchFamily="34" charset="0"/>
              </a:rPr>
              <a:t> </a:t>
            </a:r>
            <a:endParaRPr lang="ro-RO" sz="3600" b="1" i="1" dirty="0">
              <a:solidFill>
                <a:srgbClr val="FF0000"/>
              </a:solidFill>
              <a:latin typeface="Arial" panose="020B0604020202020204" pitchFamily="34" charset="0"/>
              <a:ea typeface="Arial" charset="0"/>
              <a:cs typeface="Arial" panose="020B0604020202020204" pitchFamily="34" charset="0"/>
            </a:endParaRPr>
          </a:p>
        </p:txBody>
      </p:sp>
      <p:sp>
        <p:nvSpPr>
          <p:cNvPr id="20" name="TextBox 19"/>
          <p:cNvSpPr txBox="1"/>
          <p:nvPr/>
        </p:nvSpPr>
        <p:spPr>
          <a:xfrm>
            <a:off x="259279" y="9189024"/>
            <a:ext cx="28184369" cy="2923877"/>
          </a:xfrm>
          <a:prstGeom prst="rect">
            <a:avLst/>
          </a:prstGeom>
          <a:noFill/>
        </p:spPr>
        <p:txBody>
          <a:bodyPr wrap="square" rtlCol="0">
            <a:spAutoFit/>
          </a:bodyPr>
          <a:lstStyle/>
          <a:p>
            <a:r>
              <a:rPr lang="ro-RO" sz="4000" b="1" dirty="0">
                <a:latin typeface="Arial" charset="0"/>
                <a:ea typeface="Arial" charset="0"/>
                <a:cs typeface="Arial" charset="0"/>
              </a:rPr>
              <a:t>INTRODUCERE</a:t>
            </a:r>
          </a:p>
          <a:p>
            <a:endParaRPr lang="ro-RO" sz="1600" b="1" dirty="0">
              <a:latin typeface="Arial" charset="0"/>
              <a:ea typeface="Arial" charset="0"/>
              <a:cs typeface="Arial" charset="0"/>
            </a:endParaRPr>
          </a:p>
          <a:p>
            <a:pPr algn="just"/>
            <a:r>
              <a:rPr lang="ro-RO" sz="3200" dirty="0">
                <a:latin typeface="Arial" panose="020B0604020202020204" pitchFamily="34" charset="0"/>
                <a:cs typeface="Arial" panose="020B0604020202020204" pitchFamily="34" charset="0"/>
              </a:rPr>
              <a:t>      În România, soiurile pentru struguri de masă au un areal de cultură bine stabilit, cele valoroase cultivându-se în zone favorabile, climatul cu specific temperat continental fiind elementul de restricţionare a culturii în toate podgoriile din ţară. În acest context, necesitatea lărgirii perioadei de consum a strugurilor în stare proaspătă și diversificarea sortimentului în zonele viticole cu condiții termice mai reduse au constituit obiective de studiu și continuă să preocupe cercetarea științifică.</a:t>
            </a:r>
            <a:endParaRPr lang="ro-RO" sz="3200" b="1" dirty="0">
              <a:solidFill>
                <a:srgbClr val="FF0000"/>
              </a:solidFill>
              <a:latin typeface="Arial" charset="0"/>
              <a:ea typeface="Arial" charset="0"/>
              <a:cs typeface="Arial" charset="0"/>
            </a:endParaRPr>
          </a:p>
        </p:txBody>
      </p:sp>
      <p:sp>
        <p:nvSpPr>
          <p:cNvPr id="21" name="TextBox 20"/>
          <p:cNvSpPr txBox="1"/>
          <p:nvPr/>
        </p:nvSpPr>
        <p:spPr>
          <a:xfrm>
            <a:off x="389924" y="12250030"/>
            <a:ext cx="25209101" cy="707886"/>
          </a:xfrm>
          <a:prstGeom prst="rect">
            <a:avLst/>
          </a:prstGeom>
          <a:noFill/>
        </p:spPr>
        <p:txBody>
          <a:bodyPr wrap="square" rtlCol="0">
            <a:spAutoFit/>
          </a:bodyPr>
          <a:lstStyle/>
          <a:p>
            <a:r>
              <a:rPr lang="ro-RO" sz="4000" b="1" dirty="0">
                <a:latin typeface="Arial" charset="0"/>
                <a:ea typeface="Arial" charset="0"/>
                <a:cs typeface="Arial" charset="0"/>
              </a:rPr>
              <a:t>MATERIAL ŞI METODE</a:t>
            </a:r>
            <a:endParaRPr lang="ro-RO" sz="4000" b="1" dirty="0">
              <a:solidFill>
                <a:srgbClr val="FF0000"/>
              </a:solidFill>
              <a:latin typeface="Arial" charset="0"/>
              <a:ea typeface="Arial" charset="0"/>
              <a:cs typeface="Arial" charset="0"/>
            </a:endParaRPr>
          </a:p>
        </p:txBody>
      </p:sp>
      <p:sp>
        <p:nvSpPr>
          <p:cNvPr id="22" name="TextBox 21"/>
          <p:cNvSpPr txBox="1"/>
          <p:nvPr/>
        </p:nvSpPr>
        <p:spPr>
          <a:xfrm>
            <a:off x="239111" y="18113584"/>
            <a:ext cx="13773357" cy="3963521"/>
          </a:xfrm>
          <a:prstGeom prst="rect">
            <a:avLst/>
          </a:prstGeom>
          <a:noFill/>
        </p:spPr>
        <p:txBody>
          <a:bodyPr wrap="square" rtlCol="0">
            <a:spAutoFit/>
          </a:bodyPr>
          <a:lstStyle/>
          <a:p>
            <a:r>
              <a:rPr lang="ro-RO" sz="4000" b="1" dirty="0">
                <a:latin typeface="Arial" charset="0"/>
                <a:ea typeface="Arial" charset="0"/>
                <a:cs typeface="Arial" charset="0"/>
              </a:rPr>
              <a:t>REZULTATE ȘI DISCUȚII</a:t>
            </a:r>
          </a:p>
          <a:p>
            <a:endParaRPr lang="ro-RO" sz="1600" b="1" dirty="0">
              <a:solidFill>
                <a:srgbClr val="FF0000"/>
              </a:solidFill>
              <a:latin typeface="Arial" charset="0"/>
              <a:ea typeface="Arial" charset="0"/>
              <a:cs typeface="Arial" charset="0"/>
            </a:endParaRPr>
          </a:p>
          <a:p>
            <a:pPr algn="just"/>
            <a:r>
              <a:rPr lang="ro-RO" sz="3200" dirty="0">
                <a:latin typeface="Arial" panose="020B0604020202020204" pitchFamily="34" charset="0"/>
                <a:cs typeface="Arial" panose="020B0604020202020204" pitchFamily="34" charset="0"/>
              </a:rPr>
              <a:t>      </a:t>
            </a:r>
            <a:r>
              <a:rPr lang="en-GB" sz="3200" dirty="0">
                <a:latin typeface="Arial" panose="020B0604020202020204" pitchFamily="34" charset="0"/>
                <a:cs typeface="Arial" panose="020B0604020202020204" pitchFamily="34" charset="0"/>
              </a:rPr>
              <a:t>Din </a:t>
            </a:r>
            <a:r>
              <a:rPr lang="en-GB" sz="3200" dirty="0" err="1">
                <a:latin typeface="Arial" panose="020B0604020202020204" pitchFamily="34" charset="0"/>
                <a:cs typeface="Arial" panose="020B0604020202020204" pitchFamily="34" charset="0"/>
              </a:rPr>
              <a:t>analiza</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condiţiior</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ecoclimatice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specifice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centrului</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viticol</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Copou</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Iaşi</a:t>
            </a:r>
            <a:r>
              <a:rPr lang="en-GB" sz="3200" dirty="0">
                <a:latin typeface="Arial" panose="020B0604020202020204" pitchFamily="34" charset="0"/>
                <a:cs typeface="Arial" panose="020B0604020202020204" pitchFamily="34" charset="0"/>
              </a:rPr>
              <a:t> din </a:t>
            </a:r>
            <a:r>
              <a:rPr lang="en-GB" sz="3200" dirty="0" err="1">
                <a:latin typeface="Arial" panose="020B0604020202020204" pitchFamily="34" charset="0"/>
                <a:cs typeface="Arial" panose="020B0604020202020204" pitchFamily="34" charset="0"/>
              </a:rPr>
              <a:t>perioada</a:t>
            </a:r>
            <a:r>
              <a:rPr lang="en-GB" sz="3200" dirty="0">
                <a:latin typeface="Arial" panose="020B0604020202020204" pitchFamily="34" charset="0"/>
                <a:cs typeface="Arial" panose="020B0604020202020204" pitchFamily="34" charset="0"/>
              </a:rPr>
              <a:t> 2024 – 2025, </a:t>
            </a:r>
            <a:r>
              <a:rPr lang="en-GB" sz="3200" dirty="0" err="1">
                <a:latin typeface="Arial" panose="020B0604020202020204" pitchFamily="34" charset="0"/>
                <a:cs typeface="Arial" panose="020B0604020202020204" pitchFamily="34" charset="0"/>
              </a:rPr>
              <a:t>comparativ</a:t>
            </a:r>
            <a:r>
              <a:rPr lang="en-GB" sz="3200" dirty="0">
                <a:latin typeface="Arial" panose="020B0604020202020204" pitchFamily="34" charset="0"/>
                <a:cs typeface="Arial" panose="020B0604020202020204" pitchFamily="34" charset="0"/>
              </a:rPr>
              <a:t> cu </a:t>
            </a:r>
            <a:r>
              <a:rPr lang="en-GB" sz="3200" dirty="0" err="1">
                <a:latin typeface="Arial" panose="020B0604020202020204" pitchFamily="34" charset="0"/>
                <a:cs typeface="Arial" panose="020B0604020202020204" pitchFamily="34" charset="0"/>
              </a:rPr>
              <a:t>valorile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multianuale</a:t>
            </a:r>
            <a:r>
              <a:rPr lang="en-GB" sz="3200" dirty="0">
                <a:latin typeface="Arial" panose="020B0604020202020204" pitchFamily="34" charset="0"/>
                <a:cs typeface="Arial" panose="020B0604020202020204" pitchFamily="34" charset="0"/>
              </a:rPr>
              <a:t> se </a:t>
            </a:r>
            <a:r>
              <a:rPr lang="en-GB" sz="3200" dirty="0" err="1">
                <a:latin typeface="Arial" panose="020B0604020202020204" pitchFamily="34" charset="0"/>
                <a:cs typeface="Arial" panose="020B0604020202020204" pitchFamily="34" charset="0"/>
              </a:rPr>
              <a:t>constată</a:t>
            </a:r>
            <a:r>
              <a:rPr lang="en-GB" sz="3200" dirty="0">
                <a:latin typeface="Arial" panose="020B0604020202020204" pitchFamily="34" charset="0"/>
                <a:cs typeface="Arial" panose="020B0604020202020204" pitchFamily="34" charset="0"/>
              </a:rPr>
              <a:t> o </a:t>
            </a:r>
            <a:r>
              <a:rPr lang="en-GB" sz="3200" dirty="0" err="1">
                <a:latin typeface="Arial" panose="020B0604020202020204" pitchFamily="34" charset="0"/>
                <a:cs typeface="Arial" panose="020B0604020202020204" pitchFamily="34" charset="0"/>
              </a:rPr>
              <a:t>sporire</a:t>
            </a:r>
            <a:r>
              <a:rPr lang="en-GB" sz="3200" dirty="0">
                <a:latin typeface="Arial" panose="020B0604020202020204" pitchFamily="34" charset="0"/>
                <a:cs typeface="Arial" panose="020B0604020202020204" pitchFamily="34" charset="0"/>
              </a:rPr>
              <a:t> a </a:t>
            </a:r>
            <a:r>
              <a:rPr lang="en-GB" sz="3200" dirty="0" err="1">
                <a:latin typeface="Arial" panose="020B0604020202020204" pitchFamily="34" charset="0"/>
                <a:cs typeface="Arial" panose="020B0604020202020204" pitchFamily="34" charset="0"/>
              </a:rPr>
              <a:t>regimului</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termic</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şi</a:t>
            </a:r>
            <a:r>
              <a:rPr lang="en-GB" sz="3200" dirty="0">
                <a:latin typeface="Arial" panose="020B0604020202020204" pitchFamily="34" charset="0"/>
                <a:cs typeface="Arial" panose="020B0604020202020204" pitchFamily="34" charset="0"/>
              </a:rPr>
              <a:t> o </a:t>
            </a:r>
            <a:r>
              <a:rPr lang="en-GB" sz="3200" dirty="0" err="1">
                <a:latin typeface="Arial" panose="020B0604020202020204" pitchFamily="34" charset="0"/>
                <a:cs typeface="Arial" panose="020B0604020202020204" pitchFamily="34" charset="0"/>
              </a:rPr>
              <a:t>diminuare</a:t>
            </a:r>
            <a:r>
              <a:rPr lang="en-GB" sz="3200" dirty="0">
                <a:latin typeface="Arial" panose="020B0604020202020204" pitchFamily="34" charset="0"/>
                <a:cs typeface="Arial" panose="020B0604020202020204" pitchFamily="34" charset="0"/>
              </a:rPr>
              <a:t> a </a:t>
            </a:r>
            <a:r>
              <a:rPr lang="en-GB" sz="3200" dirty="0" err="1">
                <a:latin typeface="Arial" panose="020B0604020202020204" pitchFamily="34" charset="0"/>
                <a:cs typeface="Arial" panose="020B0604020202020204" pitchFamily="34" charset="0"/>
              </a:rPr>
              <a:t>celui</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hidric</a:t>
            </a:r>
            <a:r>
              <a:rPr lang="en-GB" sz="3200" dirty="0">
                <a:latin typeface="Arial" panose="020B0604020202020204" pitchFamily="34" charset="0"/>
                <a:cs typeface="Arial" panose="020B0604020202020204" pitchFamily="34" charset="0"/>
              </a:rPr>
              <a:t>, care </a:t>
            </a:r>
            <a:r>
              <a:rPr lang="en-GB" sz="3200" dirty="0" err="1">
                <a:latin typeface="Arial" panose="020B0604020202020204" pitchFamily="34" charset="0"/>
                <a:cs typeface="Arial" panose="020B0604020202020204" pitchFamily="34" charset="0"/>
              </a:rPr>
              <a:t>este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repartizat</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frecvent</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neuniform</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reprezentat</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prin</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ploi</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torenţiale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ce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alternează</a:t>
            </a:r>
            <a:r>
              <a:rPr lang="en-GB" sz="3200" dirty="0">
                <a:latin typeface="Arial" panose="020B0604020202020204" pitchFamily="34" charset="0"/>
                <a:cs typeface="Arial" panose="020B0604020202020204" pitchFamily="34" charset="0"/>
              </a:rPr>
              <a:t> cu </a:t>
            </a:r>
            <a:r>
              <a:rPr lang="en-GB" sz="3200" dirty="0" err="1">
                <a:latin typeface="Arial" panose="020B0604020202020204" pitchFamily="34" charset="0"/>
                <a:cs typeface="Arial" panose="020B0604020202020204" pitchFamily="34" charset="0"/>
              </a:rPr>
              <a:t>perioade</a:t>
            </a:r>
            <a:r>
              <a:rPr lang="en-GB" sz="3200" dirty="0">
                <a:latin typeface="Arial" panose="020B0604020202020204" pitchFamily="34" charset="0"/>
                <a:cs typeface="Arial" panose="020B0604020202020204" pitchFamily="34" charset="0"/>
              </a:rPr>
              <a:t> lungi de </a:t>
            </a:r>
            <a:r>
              <a:rPr lang="en-GB" sz="3200" dirty="0" err="1">
                <a:latin typeface="Arial" panose="020B0604020202020204" pitchFamily="34" charset="0"/>
                <a:cs typeface="Arial" panose="020B0604020202020204" pitchFamily="34" charset="0"/>
              </a:rPr>
              <a:t>secetă</a:t>
            </a:r>
            <a:r>
              <a:rPr lang="en-GB" sz="3200" dirty="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a:p>
            <a:endParaRPr lang="ro-RO" sz="3556" b="1" dirty="0">
              <a:solidFill>
                <a:srgbClr val="FF0000"/>
              </a:solidFill>
              <a:latin typeface="Arial" charset="0"/>
              <a:ea typeface="Arial" charset="0"/>
              <a:cs typeface="Arial" charset="0"/>
            </a:endParaRPr>
          </a:p>
        </p:txBody>
      </p:sp>
      <p:sp>
        <p:nvSpPr>
          <p:cNvPr id="23" name="TextBox 22"/>
          <p:cNvSpPr txBox="1"/>
          <p:nvPr/>
        </p:nvSpPr>
        <p:spPr>
          <a:xfrm>
            <a:off x="262822" y="39392666"/>
            <a:ext cx="28376767" cy="3748077"/>
          </a:xfrm>
          <a:prstGeom prst="rect">
            <a:avLst/>
          </a:prstGeom>
          <a:noFill/>
        </p:spPr>
        <p:txBody>
          <a:bodyPr wrap="square" rtlCol="0">
            <a:spAutoFit/>
          </a:bodyPr>
          <a:lstStyle/>
          <a:p>
            <a:pPr algn="just"/>
            <a:r>
              <a:rPr lang="ro-RO" sz="3556" b="1" dirty="0">
                <a:latin typeface="Arial" charset="0"/>
                <a:ea typeface="Arial" charset="0"/>
                <a:cs typeface="Arial" charset="0"/>
              </a:rPr>
              <a:t>CONCLUZII</a:t>
            </a:r>
          </a:p>
          <a:p>
            <a:endParaRPr lang="ro-RO" sz="1000" b="1" dirty="0">
              <a:latin typeface="Arial" charset="0"/>
              <a:ea typeface="Arial" charset="0"/>
              <a:cs typeface="Arial" charset="0"/>
            </a:endParaRPr>
          </a:p>
          <a:p>
            <a:pPr algn="just"/>
            <a:r>
              <a:rPr lang="ro-RO" sz="2844" dirty="0">
                <a:latin typeface="Arial" panose="020B0604020202020204" pitchFamily="34" charset="0"/>
                <a:cs typeface="Arial" panose="020B0604020202020204" pitchFamily="34" charset="0"/>
              </a:rPr>
              <a:t>1. </a:t>
            </a:r>
            <a:r>
              <a:rPr lang="ro-RO" sz="3200" dirty="0">
                <a:latin typeface="Arial" panose="020B0604020202020204" pitchFamily="34" charset="0"/>
                <a:cs typeface="Arial" panose="020B0604020202020204" pitchFamily="34" charset="0"/>
              </a:rPr>
              <a:t>Potențialul de producție realizat în condițiile climatice din anii 2024 și 2025, evidențiază capacitatea productivă a soiurilor pentru struguri de masă studiate, remarcându-se prin producții superioare Paula cu o medie de 6,43 kg/butuc, urmat de Mara cu 5,70 kg/butuc și Gelu cu 5,53 kg/butuc, genotipuri create pentru condițiile specifice centrului viticol Copou Iași.  Producțiile medii de struguri realizate de celelalte genotipuri au fost între 3,97 kg/butuc la soiul Auriu de Ștefănești și 5,58 kg/ butuc la soiul Argessis, ceea ce indică posibilitatea extinderii în cultură a acestora. </a:t>
            </a:r>
            <a:endParaRPr lang="en-US" sz="3200" dirty="0">
              <a:latin typeface="Arial" panose="020B0604020202020204" pitchFamily="34" charset="0"/>
              <a:cs typeface="Arial" panose="020B0604020202020204" pitchFamily="34" charset="0"/>
            </a:endParaRPr>
          </a:p>
          <a:p>
            <a:pPr algn="just"/>
            <a:r>
              <a:rPr lang="ro-RO" sz="3200" i="1" dirty="0">
                <a:latin typeface="Arial" panose="020B0604020202020204" pitchFamily="34" charset="0"/>
                <a:cs typeface="Arial" panose="020B0604020202020204" pitchFamily="34" charset="0"/>
              </a:rPr>
              <a:t>2</a:t>
            </a:r>
            <a:r>
              <a:rPr lang="it-IT" sz="3200" i="1" dirty="0">
                <a:latin typeface="Arial" panose="020B0604020202020204" pitchFamily="34" charset="0"/>
                <a:cs typeface="Arial" panose="020B0604020202020204" pitchFamily="34" charset="0"/>
              </a:rPr>
              <a:t>. </a:t>
            </a:r>
            <a:r>
              <a:rPr lang="ro-RO" sz="3200" dirty="0">
                <a:latin typeface="Arial" panose="020B0604020202020204" pitchFamily="34" charset="0"/>
                <a:cs typeface="Arial" panose="020B0604020202020204" pitchFamily="34" charset="0"/>
              </a:rPr>
              <a:t>În contextul schimbărilor climatice din ultimile decenii, introducerea în cultură a soiurilor studiate contribuie la diversificarea conveerului varietal al podgoriei Iași și extinderea perioadei de consum a strugurilor în stare proaspătă. </a:t>
            </a:r>
            <a:endParaRPr lang="ro-RO" sz="3200" dirty="0">
              <a:solidFill>
                <a:srgbClr val="FF0000"/>
              </a:solidFill>
              <a:latin typeface="Arial" panose="020B0604020202020204" pitchFamily="34" charset="0"/>
              <a:ea typeface="Arial" charset="0"/>
              <a:cs typeface="Arial" panose="020B0604020202020204" pitchFamily="34" charset="0"/>
            </a:endParaRPr>
          </a:p>
        </p:txBody>
      </p:sp>
      <p:cxnSp>
        <p:nvCxnSpPr>
          <p:cNvPr id="24" name="Straight Connector 23"/>
          <p:cNvCxnSpPr/>
          <p:nvPr/>
        </p:nvCxnSpPr>
        <p:spPr>
          <a:xfrm>
            <a:off x="2567" y="4025422"/>
            <a:ext cx="28797858"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567" y="4151014"/>
            <a:ext cx="28797858"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421794" y="314541"/>
            <a:ext cx="19507917" cy="3375026"/>
          </a:xfrm>
          <a:prstGeom prst="rect">
            <a:avLst/>
          </a:prstGeom>
          <a:noFill/>
        </p:spPr>
        <p:txBody>
          <a:bodyPr wrap="square" rtlCol="0">
            <a:spAutoFit/>
          </a:bodyPr>
          <a:lstStyle/>
          <a:p>
            <a:pPr algn="ctr"/>
            <a:r>
              <a:rPr lang="ro-RO" sz="5333" b="1" dirty="0">
                <a:latin typeface="Arial Black" panose="020B0A04020102020204" pitchFamily="34" charset="0"/>
              </a:rPr>
              <a:t>Conferința anuală</a:t>
            </a:r>
            <a:endParaRPr lang="en-US" sz="5333" b="1" dirty="0">
              <a:latin typeface="Arial Black" panose="020B0A04020102020204" pitchFamily="34" charset="0"/>
            </a:endParaRPr>
          </a:p>
          <a:p>
            <a:pPr algn="ctr"/>
            <a:r>
              <a:rPr lang="en-US" sz="5333" b="1" dirty="0">
                <a:latin typeface="Arial Black" panose="020B0A04020102020204" pitchFamily="34" charset="0"/>
              </a:rPr>
              <a:t>"</a:t>
            </a:r>
            <a:r>
              <a:rPr lang="en-US" sz="5333" b="1" dirty="0" err="1">
                <a:latin typeface="Arial Black" panose="020B0A04020102020204" pitchFamily="34" charset="0"/>
              </a:rPr>
              <a:t>Realizări</a:t>
            </a:r>
            <a:r>
              <a:rPr lang="en-US" sz="5333" b="1" dirty="0">
                <a:latin typeface="Arial Black" panose="020B0A04020102020204" pitchFamily="34" charset="0"/>
              </a:rPr>
              <a:t> </a:t>
            </a:r>
            <a:r>
              <a:rPr lang="en-US" sz="5333" b="1" dirty="0" err="1">
                <a:latin typeface="Arial Black" panose="020B0A04020102020204" pitchFamily="34" charset="0"/>
              </a:rPr>
              <a:t>și</a:t>
            </a:r>
            <a:r>
              <a:rPr lang="en-US" sz="5333" b="1" dirty="0">
                <a:latin typeface="Arial Black" panose="020B0A04020102020204" pitchFamily="34" charset="0"/>
              </a:rPr>
              <a:t> perspective </a:t>
            </a:r>
            <a:r>
              <a:rPr lang="en-US" sz="5333" b="1" dirty="0" err="1">
                <a:latin typeface="Arial Black" panose="020B0A04020102020204" pitchFamily="34" charset="0"/>
              </a:rPr>
              <a:t>în</a:t>
            </a:r>
            <a:r>
              <a:rPr lang="en-US" sz="5333" b="1" dirty="0">
                <a:latin typeface="Arial Black" panose="020B0A04020102020204" pitchFamily="34" charset="0"/>
              </a:rPr>
              <a:t> </a:t>
            </a:r>
            <a:r>
              <a:rPr lang="en-US" sz="5333" b="1" dirty="0" err="1">
                <a:latin typeface="Arial Black" panose="020B0A04020102020204" pitchFamily="34" charset="0"/>
              </a:rPr>
              <a:t>cercetarea</a:t>
            </a:r>
            <a:r>
              <a:rPr lang="en-US" sz="5333" b="1" dirty="0">
                <a:latin typeface="Arial Black" panose="020B0A04020102020204" pitchFamily="34" charset="0"/>
              </a:rPr>
              <a:t> </a:t>
            </a:r>
            <a:r>
              <a:rPr lang="en-US" sz="5333" b="1" dirty="0" err="1">
                <a:latin typeface="Arial Black" panose="020B0A04020102020204" pitchFamily="34" charset="0"/>
              </a:rPr>
              <a:t>agricolă</a:t>
            </a:r>
            <a:r>
              <a:rPr lang="en-US" sz="5333" b="1" dirty="0">
                <a:latin typeface="Arial Black" panose="020B0A04020102020204" pitchFamily="34" charset="0"/>
              </a:rPr>
              <a:t> </a:t>
            </a:r>
          </a:p>
          <a:p>
            <a:pPr algn="ctr"/>
            <a:r>
              <a:rPr lang="en-US" sz="5333" b="1" dirty="0" err="1">
                <a:latin typeface="Arial Black" panose="020B0A04020102020204" pitchFamily="34" charset="0"/>
              </a:rPr>
              <a:t>și</a:t>
            </a:r>
            <a:r>
              <a:rPr lang="en-US" sz="5333" b="1" dirty="0">
                <a:latin typeface="Arial Black" panose="020B0A04020102020204" pitchFamily="34" charset="0"/>
              </a:rPr>
              <a:t> </a:t>
            </a:r>
            <a:r>
              <a:rPr lang="en-US" sz="5333" b="1" dirty="0" err="1">
                <a:latin typeface="Arial Black" panose="020B0A04020102020204" pitchFamily="34" charset="0"/>
              </a:rPr>
              <a:t>silvică</a:t>
            </a:r>
            <a:r>
              <a:rPr lang="en-US" sz="5333" b="1" dirty="0">
                <a:latin typeface="Arial Black" panose="020B0A04020102020204" pitchFamily="34" charset="0"/>
              </a:rPr>
              <a:t> </a:t>
            </a:r>
            <a:r>
              <a:rPr lang="en-US" sz="5333" b="1" dirty="0" err="1">
                <a:latin typeface="Arial Black" panose="020B0A04020102020204" pitchFamily="34" charset="0"/>
              </a:rPr>
              <a:t>românească</a:t>
            </a:r>
            <a:r>
              <a:rPr lang="en-US" sz="5333" b="1" dirty="0">
                <a:latin typeface="Arial Black" panose="020B0A04020102020204" pitchFamily="34" charset="0"/>
              </a:rPr>
              <a:t>”</a:t>
            </a:r>
          </a:p>
          <a:p>
            <a:pPr algn="ctr"/>
            <a:r>
              <a:rPr lang="en-US" sz="5333" b="1" dirty="0">
                <a:latin typeface="Arial Black" panose="020B0A04020102020204" pitchFamily="34" charset="0"/>
              </a:rPr>
              <a:t>Edi</a:t>
            </a:r>
            <a:r>
              <a:rPr lang="ro-RO" sz="5333" b="1" dirty="0" err="1">
                <a:latin typeface="Arial Black" panose="020B0A04020102020204" pitchFamily="34" charset="0"/>
              </a:rPr>
              <a:t>ția</a:t>
            </a:r>
            <a:r>
              <a:rPr lang="ro-RO" sz="5333" b="1" dirty="0">
                <a:latin typeface="Arial Black" panose="020B0A04020102020204" pitchFamily="34" charset="0"/>
              </a:rPr>
              <a:t> a V-a – 2</a:t>
            </a:r>
            <a:r>
              <a:rPr lang="en-US" sz="5333" b="1" dirty="0">
                <a:latin typeface="Arial Black" panose="020B0A04020102020204" pitchFamily="34" charset="0"/>
              </a:rPr>
              <a:t>8</a:t>
            </a:r>
            <a:r>
              <a:rPr lang="ro-RO" sz="5333" b="1" dirty="0">
                <a:latin typeface="Arial Black" panose="020B0A04020102020204" pitchFamily="34" charset="0"/>
              </a:rPr>
              <a:t> mai 2026</a:t>
            </a:r>
            <a:endParaRPr lang="en-US" sz="5333"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42378" y="81642"/>
            <a:ext cx="2582231" cy="3576425"/>
          </a:xfrm>
          <a:prstGeom prst="rect">
            <a:avLst/>
          </a:prstGeom>
          <a:noFill/>
        </p:spPr>
      </p:pic>
      <p:pic>
        <p:nvPicPr>
          <p:cNvPr id="3" name="Picture 3">
            <a:extLst>
              <a:ext uri="{FF2B5EF4-FFF2-40B4-BE49-F238E27FC236}">
                <a16:creationId xmlns:a16="http://schemas.microsoft.com/office/drawing/2014/main" id="{DF287F73-18E9-0ADA-133D-DD34D4E5EE25}"/>
              </a:ext>
            </a:extLst>
          </p:cNvPr>
          <p:cNvPicPr>
            <a:picLocks noChangeAspect="1"/>
          </p:cNvPicPr>
          <p:nvPr/>
        </p:nvPicPr>
        <p:blipFill>
          <a:blip r:embed="rId3">
            <a:extLst>
              <a:ext uri="{BEBA8EAE-BF5A-486C-A8C5-ECC9F3942E4B}">
                <a14:imgProps xmlns:a14="http://schemas.microsoft.com/office/drawing/2010/main">
                  <a14:imgLayer r:embed="rId4">
                    <a14:imgEffect>
                      <a14:saturation sat="216000"/>
                    </a14:imgEffect>
                    <a14:imgEffect>
                      <a14:brightnessContrast bright="1000" contrast="-23000"/>
                    </a14:imgEffect>
                  </a14:imgLayer>
                </a14:imgProps>
              </a:ext>
              <a:ext uri="{28A0092B-C50C-407E-A947-70E740481C1C}">
                <a14:useLocalDpi xmlns:a14="http://schemas.microsoft.com/office/drawing/2010/main" val="0"/>
              </a:ext>
            </a:extLst>
          </a:blip>
          <a:srcRect/>
          <a:stretch>
            <a:fillRect/>
          </a:stretch>
        </p:blipFill>
        <p:spPr bwMode="auto">
          <a:xfrm>
            <a:off x="26218194" y="81642"/>
            <a:ext cx="2582232" cy="357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F658E53C-826E-B27A-642B-BA79C69AC80B}"/>
              </a:ext>
            </a:extLst>
          </p:cNvPr>
          <p:cNvSpPr txBox="1"/>
          <p:nvPr/>
        </p:nvSpPr>
        <p:spPr>
          <a:xfrm>
            <a:off x="259280" y="13111729"/>
            <a:ext cx="13883816" cy="4961999"/>
          </a:xfrm>
          <a:prstGeom prst="rect">
            <a:avLst/>
          </a:prstGeom>
          <a:noFill/>
        </p:spPr>
        <p:txBody>
          <a:bodyPr wrap="square">
            <a:spAutoFit/>
          </a:bodyPr>
          <a:lstStyle/>
          <a:p>
            <a:pPr algn="just"/>
            <a:r>
              <a:rPr lang="ro-RO" sz="2844" dirty="0">
                <a:latin typeface="Arial" panose="020B0604020202020204" pitchFamily="34" charset="0"/>
                <a:ea typeface="Times New Roman" panose="02020603050405020304" pitchFamily="18" charset="0"/>
                <a:cs typeface="Arial" panose="020B0604020202020204" pitchFamily="34" charset="0"/>
              </a:rPr>
              <a:t>      </a:t>
            </a:r>
            <a:r>
              <a:rPr lang="ro-RO" sz="3200" dirty="0">
                <a:latin typeface="Arial" panose="020B0604020202020204" pitchFamily="34" charset="0"/>
                <a:ea typeface="Times New Roman" panose="02020603050405020304" pitchFamily="18" charset="0"/>
                <a:cs typeface="Arial" panose="020B0604020202020204" pitchFamily="34" charset="0"/>
              </a:rPr>
              <a:t>Studiul a fost realizat în condițiile climatice ale anilor 2024 și 2025, materialul vegetal fiind reprezentat de soiurile de viță-de-vie Gelu, Paula, Muscat Timpuriu de București, Timpuriu de Pietroasa, Auriu de Ștefănești, Argesis și Mara. Dintre acestea doar Gelu și Paula se regăsesc în lista oficială a soiurilor recomandate în cultură în centrul viticol Copou Iași. </a:t>
            </a:r>
            <a:r>
              <a:rPr lang="ro-RO" sz="3200" dirty="0">
                <a:latin typeface="Arial" panose="020B0604020202020204" pitchFamily="34" charset="0"/>
                <a:cs typeface="Arial" panose="020B0604020202020204" pitchFamily="34" charset="0"/>
              </a:rPr>
              <a:t>Pentru aprecierea valorii agrobiologice și tehnologice a soiurilor, cercetările s-au axat pe observaţii şi determinări privind parcurgerea fenofazelor de vegetaţie, fertilitatea şi productivitatea, cantitatea şi calitatea recoltei, în relaţie directă cu factorii ecologici.</a:t>
            </a:r>
            <a:endParaRPr lang="en-US" sz="3200" dirty="0">
              <a:latin typeface="Arial" panose="020B0604020202020204" pitchFamily="34" charset="0"/>
              <a:cs typeface="Arial" panose="020B0604020202020204" pitchFamily="34" charset="0"/>
            </a:endParaRPr>
          </a:p>
          <a:p>
            <a:endParaRPr lang="en-US" sz="2844" dirty="0">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54B30E2D-DF51-3ECB-D6E8-E87D24ECEA2B}"/>
              </a:ext>
            </a:extLst>
          </p:cNvPr>
          <p:cNvGraphicFramePr>
            <a:graphicFrameLocks noGrp="1"/>
          </p:cNvGraphicFramePr>
          <p:nvPr>
            <p:extLst>
              <p:ext uri="{D42A27DB-BD31-4B8C-83A1-F6EECF244321}">
                <p14:modId xmlns:p14="http://schemas.microsoft.com/office/powerpoint/2010/main" val="1386331498"/>
              </p:ext>
            </p:extLst>
          </p:nvPr>
        </p:nvGraphicFramePr>
        <p:xfrm>
          <a:off x="14566439" y="13056888"/>
          <a:ext cx="14105334" cy="4965100"/>
        </p:xfrm>
        <a:graphic>
          <a:graphicData uri="http://schemas.openxmlformats.org/drawingml/2006/table">
            <a:tbl>
              <a:tblPr firstRow="1" firstCol="1" bandRow="1">
                <a:tableStyleId>{5C22544A-7EE6-4342-B048-85BDC9FD1C3A}</a:tableStyleId>
              </a:tblPr>
              <a:tblGrid>
                <a:gridCol w="766243">
                  <a:extLst>
                    <a:ext uri="{9D8B030D-6E8A-4147-A177-3AD203B41FA5}">
                      <a16:colId xmlns:a16="http://schemas.microsoft.com/office/drawing/2014/main" val="1687276537"/>
                    </a:ext>
                  </a:extLst>
                </a:gridCol>
                <a:gridCol w="4816774">
                  <a:extLst>
                    <a:ext uri="{9D8B030D-6E8A-4147-A177-3AD203B41FA5}">
                      <a16:colId xmlns:a16="http://schemas.microsoft.com/office/drawing/2014/main" val="1337143311"/>
                    </a:ext>
                  </a:extLst>
                </a:gridCol>
                <a:gridCol w="5038571">
                  <a:extLst>
                    <a:ext uri="{9D8B030D-6E8A-4147-A177-3AD203B41FA5}">
                      <a16:colId xmlns:a16="http://schemas.microsoft.com/office/drawing/2014/main" val="3000358843"/>
                    </a:ext>
                  </a:extLst>
                </a:gridCol>
                <a:gridCol w="3483746">
                  <a:extLst>
                    <a:ext uri="{9D8B030D-6E8A-4147-A177-3AD203B41FA5}">
                      <a16:colId xmlns:a16="http://schemas.microsoft.com/office/drawing/2014/main" val="1020227763"/>
                    </a:ext>
                  </a:extLst>
                </a:gridCol>
              </a:tblGrid>
              <a:tr h="762962">
                <a:tc>
                  <a:txBody>
                    <a:bodyPr/>
                    <a:lstStyle/>
                    <a:p>
                      <a:pPr algn="ctr">
                        <a:buNone/>
                      </a:pPr>
                      <a:r>
                        <a:rPr lang="ro-RO" sz="2800" dirty="0">
                          <a:effectLst/>
                          <a:latin typeface="Arial" panose="020B0604020202020204" pitchFamily="34" charset="0"/>
                          <a:cs typeface="Arial" panose="020B0604020202020204" pitchFamily="34" charset="0"/>
                        </a:rPr>
                        <a:t>Nr. crt.</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Denumirea soiului</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Genitori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UCDI  creatoare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691114758"/>
                  </a:ext>
                </a:extLst>
              </a:tr>
              <a:tr h="381481">
                <a:tc>
                  <a:txBody>
                    <a:bodyPr/>
                    <a:lstStyle/>
                    <a:p>
                      <a:pPr algn="ctr">
                        <a:buNone/>
                      </a:pPr>
                      <a:r>
                        <a:rPr lang="ro-RO" sz="2800">
                          <a:effectLst/>
                          <a:latin typeface="Arial" panose="020B0604020202020204" pitchFamily="34" charset="0"/>
                          <a:cs typeface="Arial" panose="020B0604020202020204" pitchFamily="34" charset="0"/>
                        </a:rPr>
                        <a:t>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Gelu</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Coarnă neagră</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SCDVV Iași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994424643"/>
                  </a:ext>
                </a:extLst>
              </a:tr>
              <a:tr h="381481">
                <a:tc>
                  <a:txBody>
                    <a:bodyPr/>
                    <a:lstStyle/>
                    <a:p>
                      <a:pPr algn="ctr">
                        <a:buNone/>
                      </a:pPr>
                      <a:r>
                        <a:rPr lang="ro-RO" sz="2800">
                          <a:effectLst/>
                          <a:latin typeface="Arial" panose="020B0604020202020204" pitchFamily="34" charset="0"/>
                          <a:cs typeface="Arial" panose="020B0604020202020204" pitchFamily="34" charset="0"/>
                        </a:rPr>
                        <a:t>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Paula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Bicane x Aromat de Iași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a:effectLst/>
                          <a:latin typeface="Arial" panose="020B0604020202020204" pitchFamily="34" charset="0"/>
                          <a:cs typeface="Arial" panose="020B0604020202020204" pitchFamily="34" charset="0"/>
                        </a:rPr>
                        <a:t>SCDVV Iași</a:t>
                      </a:r>
                      <a:endParaRPr lang="en-US" sz="2800" b="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3608653711"/>
                  </a:ext>
                </a:extLst>
              </a:tr>
              <a:tr h="766128">
                <a:tc>
                  <a:txBody>
                    <a:bodyPr/>
                    <a:lstStyle/>
                    <a:p>
                      <a:pPr algn="ctr">
                        <a:buNone/>
                      </a:pPr>
                      <a:r>
                        <a:rPr lang="ro-RO" sz="2800">
                          <a:effectLst/>
                          <a:latin typeface="Arial" panose="020B0604020202020204" pitchFamily="34" charset="0"/>
                          <a:cs typeface="Arial" panose="020B0604020202020204" pitchFamily="34" charset="0"/>
                        </a:rPr>
                        <a:t>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Muscat Timpuriu de București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Coarnă albă x (Regina viilor x Muscat Perlă de Csaba)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IANB București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2199080897"/>
                  </a:ext>
                </a:extLst>
              </a:tr>
              <a:tr h="762962">
                <a:tc>
                  <a:txBody>
                    <a:bodyPr/>
                    <a:lstStyle/>
                    <a:p>
                      <a:pPr algn="ctr">
                        <a:buNone/>
                      </a:pPr>
                      <a:r>
                        <a:rPr lang="ro-RO" sz="2800">
                          <a:effectLst/>
                          <a:latin typeface="Arial" panose="020B0604020202020204" pitchFamily="34" charset="0"/>
                          <a:cs typeface="Arial" panose="020B0604020202020204" pitchFamily="34" charset="0"/>
                        </a:rPr>
                        <a:t>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Timpuriu de Pietroasa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Alphonse Lavallee x Regina viilor</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SCDVV Pietroasa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3510573709"/>
                  </a:ext>
                </a:extLst>
              </a:tr>
              <a:tr h="562310">
                <a:tc>
                  <a:txBody>
                    <a:bodyPr/>
                    <a:lstStyle/>
                    <a:p>
                      <a:pPr algn="ctr">
                        <a:buNone/>
                      </a:pPr>
                      <a:r>
                        <a:rPr lang="ro-RO" sz="2800">
                          <a:effectLst/>
                          <a:latin typeface="Arial" panose="020B0604020202020204" pitchFamily="34" charset="0"/>
                          <a:cs typeface="Arial" panose="020B0604020202020204" pitchFamily="34" charset="0"/>
                        </a:rPr>
                        <a:t>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Auriu de Ștefănești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Frumoasă albă x Augusta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INCDBH Ștefănești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2743273847"/>
                  </a:ext>
                </a:extLst>
              </a:tr>
              <a:tr h="381481">
                <a:tc>
                  <a:txBody>
                    <a:bodyPr/>
                    <a:lstStyle/>
                    <a:p>
                      <a:pPr algn="ctr">
                        <a:buNone/>
                      </a:pPr>
                      <a:r>
                        <a:rPr lang="ro-RO" sz="2800">
                          <a:effectLst/>
                          <a:latin typeface="Arial" panose="020B0604020202020204" pitchFamily="34" charset="0"/>
                          <a:cs typeface="Arial" panose="020B0604020202020204" pitchFamily="34" charset="0"/>
                        </a:rPr>
                        <a:t>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Argessis</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Moldova x Augusta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INCDBH Ștefănești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2627308770"/>
                  </a:ext>
                </a:extLst>
              </a:tr>
              <a:tr h="562310">
                <a:tc>
                  <a:txBody>
                    <a:bodyPr/>
                    <a:lstStyle/>
                    <a:p>
                      <a:pPr algn="ctr">
                        <a:buNone/>
                      </a:pPr>
                      <a:r>
                        <a:rPr lang="ro-RO" sz="2800" dirty="0">
                          <a:effectLst/>
                          <a:latin typeface="Arial" panose="020B0604020202020204" pitchFamily="34" charset="0"/>
                          <a:cs typeface="Arial" panose="020B0604020202020204" pitchFamily="34" charset="0"/>
                        </a:rPr>
                        <a:t>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Mara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a:effectLst/>
                          <a:latin typeface="Arial" panose="020B0604020202020204" pitchFamily="34" charset="0"/>
                          <a:cs typeface="Arial" panose="020B0604020202020204" pitchFamily="34" charset="0"/>
                        </a:rPr>
                        <a:t>Seyve -Villard 12.303 x Ozana</a:t>
                      </a:r>
                      <a:endParaRPr lang="en-US" sz="2800" b="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SCDVV Iași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4108817659"/>
                  </a:ext>
                </a:extLst>
              </a:tr>
            </a:tbl>
          </a:graphicData>
        </a:graphic>
      </p:graphicFrame>
      <p:graphicFrame>
        <p:nvGraphicFramePr>
          <p:cNvPr id="8" name="Table 7">
            <a:extLst>
              <a:ext uri="{FF2B5EF4-FFF2-40B4-BE49-F238E27FC236}">
                <a16:creationId xmlns:a16="http://schemas.microsoft.com/office/drawing/2014/main" id="{CBD3F1A9-E0CA-EBA9-27F2-AF31BF703F65}"/>
              </a:ext>
            </a:extLst>
          </p:cNvPr>
          <p:cNvGraphicFramePr>
            <a:graphicFrameLocks noGrp="1"/>
          </p:cNvGraphicFramePr>
          <p:nvPr>
            <p:extLst>
              <p:ext uri="{D42A27DB-BD31-4B8C-83A1-F6EECF244321}">
                <p14:modId xmlns:p14="http://schemas.microsoft.com/office/powerpoint/2010/main" val="2333330971"/>
              </p:ext>
            </p:extLst>
          </p:nvPr>
        </p:nvGraphicFramePr>
        <p:xfrm>
          <a:off x="14466013" y="24193103"/>
          <a:ext cx="14170051" cy="7542784"/>
        </p:xfrm>
        <a:graphic>
          <a:graphicData uri="http://schemas.openxmlformats.org/drawingml/2006/table">
            <a:tbl>
              <a:tblPr firstRow="1" firstCol="1" bandRow="1" bandCol="1">
                <a:tableStyleId>{5C22544A-7EE6-4342-B048-85BDC9FD1C3A}</a:tableStyleId>
              </a:tblPr>
              <a:tblGrid>
                <a:gridCol w="4011594">
                  <a:extLst>
                    <a:ext uri="{9D8B030D-6E8A-4147-A177-3AD203B41FA5}">
                      <a16:colId xmlns:a16="http://schemas.microsoft.com/office/drawing/2014/main" val="1646162973"/>
                    </a:ext>
                  </a:extLst>
                </a:gridCol>
                <a:gridCol w="1022177">
                  <a:extLst>
                    <a:ext uri="{9D8B030D-6E8A-4147-A177-3AD203B41FA5}">
                      <a16:colId xmlns:a16="http://schemas.microsoft.com/office/drawing/2014/main" val="3324838098"/>
                    </a:ext>
                  </a:extLst>
                </a:gridCol>
                <a:gridCol w="1435915">
                  <a:extLst>
                    <a:ext uri="{9D8B030D-6E8A-4147-A177-3AD203B41FA5}">
                      <a16:colId xmlns:a16="http://schemas.microsoft.com/office/drawing/2014/main" val="3543889938"/>
                    </a:ext>
                  </a:extLst>
                </a:gridCol>
                <a:gridCol w="1022177">
                  <a:extLst>
                    <a:ext uri="{9D8B030D-6E8A-4147-A177-3AD203B41FA5}">
                      <a16:colId xmlns:a16="http://schemas.microsoft.com/office/drawing/2014/main" val="1825499894"/>
                    </a:ext>
                  </a:extLst>
                </a:gridCol>
                <a:gridCol w="948493">
                  <a:extLst>
                    <a:ext uri="{9D8B030D-6E8A-4147-A177-3AD203B41FA5}">
                      <a16:colId xmlns:a16="http://schemas.microsoft.com/office/drawing/2014/main" val="2389048787"/>
                    </a:ext>
                  </a:extLst>
                </a:gridCol>
                <a:gridCol w="1145939">
                  <a:extLst>
                    <a:ext uri="{9D8B030D-6E8A-4147-A177-3AD203B41FA5}">
                      <a16:colId xmlns:a16="http://schemas.microsoft.com/office/drawing/2014/main" val="4124856509"/>
                    </a:ext>
                  </a:extLst>
                </a:gridCol>
                <a:gridCol w="1145939">
                  <a:extLst>
                    <a:ext uri="{9D8B030D-6E8A-4147-A177-3AD203B41FA5}">
                      <a16:colId xmlns:a16="http://schemas.microsoft.com/office/drawing/2014/main" val="3493373713"/>
                    </a:ext>
                  </a:extLst>
                </a:gridCol>
                <a:gridCol w="1145939">
                  <a:extLst>
                    <a:ext uri="{9D8B030D-6E8A-4147-A177-3AD203B41FA5}">
                      <a16:colId xmlns:a16="http://schemas.microsoft.com/office/drawing/2014/main" val="1496882123"/>
                    </a:ext>
                  </a:extLst>
                </a:gridCol>
                <a:gridCol w="1145939">
                  <a:extLst>
                    <a:ext uri="{9D8B030D-6E8A-4147-A177-3AD203B41FA5}">
                      <a16:colId xmlns:a16="http://schemas.microsoft.com/office/drawing/2014/main" val="1810736015"/>
                    </a:ext>
                  </a:extLst>
                </a:gridCol>
                <a:gridCol w="1145939">
                  <a:extLst>
                    <a:ext uri="{9D8B030D-6E8A-4147-A177-3AD203B41FA5}">
                      <a16:colId xmlns:a16="http://schemas.microsoft.com/office/drawing/2014/main" val="3435698656"/>
                    </a:ext>
                  </a:extLst>
                </a:gridCol>
              </a:tblGrid>
              <a:tr h="471424">
                <a:tc rowSpan="2">
                  <a:txBody>
                    <a:bodyPr/>
                    <a:lstStyle/>
                    <a:p>
                      <a:pPr>
                        <a:buNone/>
                      </a:pPr>
                      <a:r>
                        <a:rPr lang="ro-RO" sz="2800" dirty="0">
                          <a:effectLst/>
                          <a:latin typeface="Arial" panose="020B0604020202020204" pitchFamily="34" charset="0"/>
                          <a:cs typeface="Arial" panose="020B0604020202020204" pitchFamily="34" charset="0"/>
                        </a:rPr>
                        <a:t>Genotipul</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rowSpan="2">
                  <a:txBody>
                    <a:bodyPr/>
                    <a:lstStyle/>
                    <a:p>
                      <a:pPr algn="ctr">
                        <a:buNone/>
                      </a:pPr>
                      <a:r>
                        <a:rPr lang="ro-RO" sz="2800" dirty="0">
                          <a:effectLst/>
                          <a:latin typeface="Arial" panose="020B0604020202020204" pitchFamily="34" charset="0"/>
                          <a:cs typeface="Arial" panose="020B0604020202020204" pitchFamily="34" charset="0"/>
                        </a:rPr>
                        <a:t>Anul</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gridSpan="2">
                  <a:txBody>
                    <a:bodyPr/>
                    <a:lstStyle/>
                    <a:p>
                      <a:pPr algn="ctr">
                        <a:buNone/>
                      </a:pPr>
                      <a:r>
                        <a:rPr lang="ro-RO" sz="2800" dirty="0">
                          <a:effectLst/>
                          <a:latin typeface="Arial" panose="020B0604020202020204" pitchFamily="34" charset="0"/>
                          <a:cs typeface="Arial" panose="020B0604020202020204" pitchFamily="34" charset="0"/>
                        </a:rPr>
                        <a:t>Dezmugurit</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hMerge="1">
                  <a:txBody>
                    <a:bodyPr/>
                    <a:lstStyle/>
                    <a:p>
                      <a:endParaRPr lang="en-US"/>
                    </a:p>
                  </a:txBody>
                  <a:tcPr/>
                </a:tc>
                <a:tc gridSpan="2">
                  <a:txBody>
                    <a:bodyPr/>
                    <a:lstStyle/>
                    <a:p>
                      <a:pPr algn="ctr">
                        <a:buNone/>
                      </a:pPr>
                      <a:r>
                        <a:rPr lang="ro-RO" sz="2800" dirty="0">
                          <a:effectLst/>
                          <a:latin typeface="Arial" panose="020B0604020202020204" pitchFamily="34" charset="0"/>
                          <a:cs typeface="Arial" panose="020B0604020202020204" pitchFamily="34" charset="0"/>
                        </a:rPr>
                        <a:t>Înflorit</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hMerge="1">
                  <a:txBody>
                    <a:bodyPr/>
                    <a:lstStyle/>
                    <a:p>
                      <a:endParaRPr lang="en-US"/>
                    </a:p>
                  </a:txBody>
                  <a:tcPr/>
                </a:tc>
                <a:tc gridSpan="2">
                  <a:txBody>
                    <a:bodyPr/>
                    <a:lstStyle/>
                    <a:p>
                      <a:pPr algn="ctr">
                        <a:buNone/>
                      </a:pPr>
                      <a:r>
                        <a:rPr lang="ro-RO" sz="2800">
                          <a:effectLst/>
                          <a:latin typeface="Arial" panose="020B0604020202020204" pitchFamily="34" charset="0"/>
                          <a:cs typeface="Arial" panose="020B0604020202020204" pitchFamily="34" charset="0"/>
                        </a:rPr>
                        <a:t>Pârgă</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hMerge="1">
                  <a:txBody>
                    <a:bodyPr/>
                    <a:lstStyle/>
                    <a:p>
                      <a:endParaRPr lang="en-US"/>
                    </a:p>
                  </a:txBody>
                  <a:tcPr/>
                </a:tc>
                <a:tc gridSpan="2">
                  <a:txBody>
                    <a:bodyPr/>
                    <a:lstStyle/>
                    <a:p>
                      <a:pPr algn="ctr">
                        <a:buNone/>
                      </a:pPr>
                      <a:r>
                        <a:rPr lang="ro-RO" sz="2800" dirty="0">
                          <a:effectLst/>
                          <a:latin typeface="Arial" panose="020B0604020202020204" pitchFamily="34" charset="0"/>
                          <a:cs typeface="Arial" panose="020B0604020202020204" pitchFamily="34" charset="0"/>
                        </a:rPr>
                        <a:t>Maturare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hMerge="1">
                  <a:txBody>
                    <a:bodyPr/>
                    <a:lstStyle/>
                    <a:p>
                      <a:endParaRPr lang="en-US"/>
                    </a:p>
                  </a:txBody>
                  <a:tcPr/>
                </a:tc>
                <a:extLst>
                  <a:ext uri="{0D108BD9-81ED-4DB2-BD59-A6C34878D82A}">
                    <a16:rowId xmlns:a16="http://schemas.microsoft.com/office/drawing/2014/main" val="4024695483"/>
                  </a:ext>
                </a:extLst>
              </a:tr>
              <a:tr h="471424">
                <a:tc vMerge="1">
                  <a:txBody>
                    <a:bodyPr/>
                    <a:lstStyle/>
                    <a:p>
                      <a:endParaRPr lang="en-US"/>
                    </a:p>
                  </a:txBody>
                  <a:tcPr/>
                </a:tc>
                <a:tc vMerge="1">
                  <a:txBody>
                    <a:bodyPr/>
                    <a:lstStyle/>
                    <a:p>
                      <a:endParaRPr lang="en-US"/>
                    </a:p>
                  </a:txBody>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data</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Σ</a:t>
                      </a:r>
                      <a:r>
                        <a:rPr lang="ro-RO" sz="2800" b="1" kern="1200" baseline="30000" dirty="0">
                          <a:solidFill>
                            <a:schemeClr val="lt1"/>
                          </a:solidFill>
                          <a:effectLst/>
                          <a:latin typeface="Arial" panose="020B0604020202020204" pitchFamily="34" charset="0"/>
                          <a:ea typeface="+mn-ea"/>
                          <a:cs typeface="Arial" panose="020B0604020202020204" pitchFamily="34" charset="0"/>
                        </a:rPr>
                        <a:t>o</a:t>
                      </a:r>
                      <a:r>
                        <a:rPr lang="ro-RO" sz="2800" b="1" kern="1200" dirty="0">
                          <a:solidFill>
                            <a:schemeClr val="lt1"/>
                          </a:solidFill>
                          <a:effectLst/>
                          <a:latin typeface="Arial" panose="020B0604020202020204" pitchFamily="34" charset="0"/>
                          <a:ea typeface="+mn-ea"/>
                          <a:cs typeface="Arial" panose="020B0604020202020204" pitchFamily="34" charset="0"/>
                        </a:rPr>
                        <a:t>tu</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data</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Σ</a:t>
                      </a:r>
                      <a:r>
                        <a:rPr lang="ro-RO" sz="2800" b="1" kern="1200" baseline="30000" dirty="0">
                          <a:solidFill>
                            <a:schemeClr val="lt1"/>
                          </a:solidFill>
                          <a:effectLst/>
                          <a:latin typeface="Arial" panose="020B0604020202020204" pitchFamily="34" charset="0"/>
                          <a:ea typeface="+mn-ea"/>
                          <a:cs typeface="Arial" panose="020B0604020202020204" pitchFamily="34" charset="0"/>
                        </a:rPr>
                        <a:t>o</a:t>
                      </a:r>
                      <a:r>
                        <a:rPr lang="ro-RO" sz="2800" b="1" kern="1200" dirty="0">
                          <a:solidFill>
                            <a:schemeClr val="lt1"/>
                          </a:solidFill>
                          <a:effectLst/>
                          <a:latin typeface="Arial" panose="020B0604020202020204" pitchFamily="34" charset="0"/>
                          <a:ea typeface="+mn-ea"/>
                          <a:cs typeface="Arial" panose="020B0604020202020204" pitchFamily="34" charset="0"/>
                        </a:rPr>
                        <a:t>tu</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data</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Σ</a:t>
                      </a:r>
                      <a:r>
                        <a:rPr lang="ro-RO" sz="2800" b="1" kern="1200" baseline="30000" dirty="0">
                          <a:solidFill>
                            <a:schemeClr val="lt1"/>
                          </a:solidFill>
                          <a:effectLst/>
                          <a:latin typeface="Arial" panose="020B0604020202020204" pitchFamily="34" charset="0"/>
                          <a:ea typeface="+mn-ea"/>
                          <a:cs typeface="Arial" panose="020B0604020202020204" pitchFamily="34" charset="0"/>
                        </a:rPr>
                        <a:t>o</a:t>
                      </a:r>
                      <a:r>
                        <a:rPr lang="ro-RO" sz="2800" b="1" kern="1200" dirty="0">
                          <a:solidFill>
                            <a:schemeClr val="lt1"/>
                          </a:solidFill>
                          <a:effectLst/>
                          <a:latin typeface="Arial" panose="020B0604020202020204" pitchFamily="34" charset="0"/>
                          <a:ea typeface="+mn-ea"/>
                          <a:cs typeface="Arial" panose="020B0604020202020204" pitchFamily="34" charset="0"/>
                        </a:rPr>
                        <a:t>tu</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data</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Σ</a:t>
                      </a:r>
                      <a:r>
                        <a:rPr lang="ro-RO" sz="2800" b="1" kern="1200" baseline="30000" dirty="0">
                          <a:solidFill>
                            <a:schemeClr val="lt1"/>
                          </a:solidFill>
                          <a:effectLst/>
                          <a:latin typeface="Arial" panose="020B0604020202020204" pitchFamily="34" charset="0"/>
                          <a:ea typeface="+mn-ea"/>
                          <a:cs typeface="Arial" panose="020B0604020202020204" pitchFamily="34" charset="0"/>
                        </a:rPr>
                        <a:t>o</a:t>
                      </a:r>
                      <a:r>
                        <a:rPr lang="ro-RO" sz="2800" b="1" kern="1200" dirty="0">
                          <a:solidFill>
                            <a:schemeClr val="lt1"/>
                          </a:solidFill>
                          <a:effectLst/>
                          <a:latin typeface="Arial" panose="020B0604020202020204" pitchFamily="34" charset="0"/>
                          <a:ea typeface="+mn-ea"/>
                          <a:cs typeface="Arial" panose="020B0604020202020204" pitchFamily="34" charset="0"/>
                        </a:rPr>
                        <a:t>t u</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extLst>
                  <a:ext uri="{0D108BD9-81ED-4DB2-BD59-A6C34878D82A}">
                    <a16:rowId xmlns:a16="http://schemas.microsoft.com/office/drawing/2014/main" val="159559209"/>
                  </a:ext>
                </a:extLst>
              </a:tr>
              <a:tr h="471424">
                <a:tc rowSpan="2">
                  <a:txBody>
                    <a:bodyPr/>
                    <a:lstStyle/>
                    <a:p>
                      <a:pPr>
                        <a:buNone/>
                      </a:pPr>
                      <a:r>
                        <a:rPr lang="ro-RO" sz="2800" dirty="0">
                          <a:effectLst/>
                          <a:latin typeface="Arial" panose="020B0604020202020204" pitchFamily="34" charset="0"/>
                          <a:cs typeface="Arial" panose="020B0604020202020204" pitchFamily="34" charset="0"/>
                        </a:rPr>
                        <a:t>Gelu</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03.04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01.06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337,8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22.07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720,1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23.08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442,1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1716388060"/>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21.04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44,2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09.06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290,4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30.07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619,2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28.08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318,7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903511994"/>
                  </a:ext>
                </a:extLst>
              </a:tr>
              <a:tr h="471424">
                <a:tc rowSpan="2">
                  <a:txBody>
                    <a:bodyPr/>
                    <a:lstStyle/>
                    <a:p>
                      <a:pPr>
                        <a:buNone/>
                      </a:pPr>
                      <a:r>
                        <a:rPr lang="ro-RO" sz="2800">
                          <a:effectLst/>
                          <a:latin typeface="Arial" panose="020B0604020202020204" pitchFamily="34" charset="0"/>
                          <a:cs typeface="Arial" panose="020B0604020202020204" pitchFamily="34" charset="0"/>
                        </a:rPr>
                        <a:t>Paula</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05.04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26,9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27.05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289,8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13.07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613,5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09.08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380,8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1742791468"/>
                  </a:ext>
                </a:extLst>
              </a:tr>
              <a:tr h="471424">
                <a:tc vMerge="1">
                  <a:txBody>
                    <a:bodyPr/>
                    <a:lstStyle/>
                    <a:p>
                      <a:endParaRPr lang="en-US"/>
                    </a:p>
                  </a:txBody>
                  <a:tcPr/>
                </a:tc>
                <a:tc>
                  <a:txBody>
                    <a:bodyPr/>
                    <a:lstStyle/>
                    <a:p>
                      <a:pPr algn="ctr">
                        <a:buNone/>
                      </a:pPr>
                      <a:r>
                        <a:rPr lang="ro-RO" sz="2800" b="1">
                          <a:effectLst/>
                          <a:latin typeface="Arial" panose="020B0604020202020204" pitchFamily="34" charset="0"/>
                          <a:cs typeface="Arial" panose="020B0604020202020204" pitchFamily="34" charset="0"/>
                        </a:rPr>
                        <a:t>2025</a:t>
                      </a:r>
                      <a:endParaRPr lang="en-US" sz="2800" b="1">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19.04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27,3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07.06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281,9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23.07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542,2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19.08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354,4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1664380100"/>
                  </a:ext>
                </a:extLst>
              </a:tr>
              <a:tr h="471424">
                <a:tc rowSpan="2">
                  <a:txBody>
                    <a:bodyPr/>
                    <a:lstStyle/>
                    <a:p>
                      <a:pPr>
                        <a:buNone/>
                      </a:pPr>
                      <a:r>
                        <a:rPr lang="ro-RO" sz="2800">
                          <a:effectLst/>
                          <a:latin typeface="Arial" panose="020B0604020202020204" pitchFamily="34" charset="0"/>
                          <a:cs typeface="Arial" panose="020B0604020202020204" pitchFamily="34" charset="0"/>
                        </a:rPr>
                        <a:t>Muscat Timpuriu de București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03.04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26.05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290,1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14.07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635,5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09.08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358,8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3007317550"/>
                  </a:ext>
                </a:extLst>
              </a:tr>
              <a:tr h="471424">
                <a:tc vMerge="1">
                  <a:txBody>
                    <a:bodyPr/>
                    <a:lstStyle/>
                    <a:p>
                      <a:endParaRPr lang="en-US"/>
                    </a:p>
                  </a:txBody>
                  <a:tcPr/>
                </a:tc>
                <a:tc>
                  <a:txBody>
                    <a:bodyPr/>
                    <a:lstStyle/>
                    <a:p>
                      <a:pPr algn="ctr">
                        <a:buNone/>
                      </a:pPr>
                      <a:r>
                        <a:rPr lang="ro-RO" sz="2800" b="1">
                          <a:effectLst/>
                          <a:latin typeface="Arial" panose="020B0604020202020204" pitchFamily="34" charset="0"/>
                          <a:cs typeface="Arial" panose="020B0604020202020204" pitchFamily="34" charset="0"/>
                        </a:rPr>
                        <a:t>2025</a:t>
                      </a:r>
                      <a:endParaRPr lang="en-US" sz="2800" b="1">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20.04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34,5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06.06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259,6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31.07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670,5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26.08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307,9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297601619"/>
                  </a:ext>
                </a:extLst>
              </a:tr>
              <a:tr h="471424">
                <a:tc rowSpan="2">
                  <a:txBody>
                    <a:bodyPr/>
                    <a:lstStyle/>
                    <a:p>
                      <a:pPr>
                        <a:buNone/>
                      </a:pPr>
                      <a:r>
                        <a:rPr lang="ro-RO" sz="2800">
                          <a:effectLst/>
                          <a:latin typeface="Arial" panose="020B0604020202020204" pitchFamily="34" charset="0"/>
                          <a:cs typeface="Arial" panose="020B0604020202020204" pitchFamily="34" charset="0"/>
                        </a:rPr>
                        <a:t>Timpuriu de Pietroasa</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04.04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23,7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27.05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293,0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19.07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722,2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12.08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324,2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457524794"/>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21.04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44,2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08.06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280,0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30.07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629,6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27.08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329,2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295162191"/>
                  </a:ext>
                </a:extLst>
              </a:tr>
              <a:tr h="471424">
                <a:tc rowSpan="2">
                  <a:txBody>
                    <a:bodyPr/>
                    <a:lstStyle/>
                    <a:p>
                      <a:pPr>
                        <a:buNone/>
                      </a:pPr>
                      <a:r>
                        <a:rPr lang="ro-RO" sz="2800">
                          <a:effectLst/>
                          <a:latin typeface="Arial" panose="020B0604020202020204" pitchFamily="34" charset="0"/>
                          <a:cs typeface="Arial" panose="020B0604020202020204" pitchFamily="34" charset="0"/>
                        </a:rPr>
                        <a:t>Auriu de Ștefănești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05.04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26,9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29.05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300,7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16.07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660,7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12.08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358,6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4247019514"/>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17.04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17,3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06.06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276,8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20.07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510,1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25.08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460,2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284510046"/>
                  </a:ext>
                </a:extLst>
              </a:tr>
              <a:tr h="471424">
                <a:tc rowSpan="2">
                  <a:txBody>
                    <a:bodyPr/>
                    <a:lstStyle/>
                    <a:p>
                      <a:pPr>
                        <a:buNone/>
                      </a:pPr>
                      <a:r>
                        <a:rPr lang="ro-RO" sz="2800" dirty="0">
                          <a:effectLst/>
                          <a:latin typeface="Arial" panose="020B0604020202020204" pitchFamily="34" charset="0"/>
                          <a:cs typeface="Arial" panose="020B0604020202020204" pitchFamily="34" charset="0"/>
                        </a:rPr>
                        <a:t>Argessis</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09.04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51,3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01.06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307,0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05.08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898,1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11.09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505,6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118314293"/>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20.04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34,5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07.06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274,7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01.08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667,4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11.09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498,8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9686704"/>
                  </a:ext>
                </a:extLst>
              </a:tr>
              <a:tr h="471424">
                <a:tc rowSpan="2">
                  <a:txBody>
                    <a:bodyPr/>
                    <a:lstStyle/>
                    <a:p>
                      <a:pPr>
                        <a:buNone/>
                      </a:pPr>
                      <a:r>
                        <a:rPr lang="ro-RO" sz="2800">
                          <a:effectLst/>
                          <a:latin typeface="Arial" panose="020B0604020202020204" pitchFamily="34" charset="0"/>
                          <a:cs typeface="Arial" panose="020B0604020202020204" pitchFamily="34" charset="0"/>
                        </a:rPr>
                        <a:t>Mara</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05.04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26,9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28.05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295,3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31.07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867,2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16.09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612,0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1808137215"/>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20.04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34,5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05.06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244,7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04.08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740,3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21.09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531,5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934901437"/>
                  </a:ext>
                </a:extLst>
              </a:tr>
            </a:tbl>
          </a:graphicData>
        </a:graphic>
      </p:graphicFrame>
      <p:graphicFrame>
        <p:nvGraphicFramePr>
          <p:cNvPr id="9" name="Table 8">
            <a:extLst>
              <a:ext uri="{FF2B5EF4-FFF2-40B4-BE49-F238E27FC236}">
                <a16:creationId xmlns:a16="http://schemas.microsoft.com/office/drawing/2014/main" id="{1640A700-C470-5389-7B62-FFF95D686D32}"/>
              </a:ext>
            </a:extLst>
          </p:cNvPr>
          <p:cNvGraphicFramePr>
            <a:graphicFrameLocks noGrp="1"/>
          </p:cNvGraphicFramePr>
          <p:nvPr>
            <p:extLst>
              <p:ext uri="{D42A27DB-BD31-4B8C-83A1-F6EECF244321}">
                <p14:modId xmlns:p14="http://schemas.microsoft.com/office/powerpoint/2010/main" val="2397767018"/>
              </p:ext>
            </p:extLst>
          </p:nvPr>
        </p:nvGraphicFramePr>
        <p:xfrm>
          <a:off x="259280" y="34503036"/>
          <a:ext cx="28376783" cy="4755886"/>
        </p:xfrm>
        <a:graphic>
          <a:graphicData uri="http://schemas.openxmlformats.org/drawingml/2006/table">
            <a:tbl>
              <a:tblPr firstRow="1" firstCol="1" bandRow="1">
                <a:tableStyleId>{5C22544A-7EE6-4342-B048-85BDC9FD1C3A}</a:tableStyleId>
              </a:tblPr>
              <a:tblGrid>
                <a:gridCol w="4662474">
                  <a:extLst>
                    <a:ext uri="{9D8B030D-6E8A-4147-A177-3AD203B41FA5}">
                      <a16:colId xmlns:a16="http://schemas.microsoft.com/office/drawing/2014/main" val="655216219"/>
                    </a:ext>
                  </a:extLst>
                </a:gridCol>
                <a:gridCol w="1377542">
                  <a:extLst>
                    <a:ext uri="{9D8B030D-6E8A-4147-A177-3AD203B41FA5}">
                      <a16:colId xmlns:a16="http://schemas.microsoft.com/office/drawing/2014/main" val="626382456"/>
                    </a:ext>
                  </a:extLst>
                </a:gridCol>
                <a:gridCol w="1110343">
                  <a:extLst>
                    <a:ext uri="{9D8B030D-6E8A-4147-A177-3AD203B41FA5}">
                      <a16:colId xmlns:a16="http://schemas.microsoft.com/office/drawing/2014/main" val="1192986389"/>
                    </a:ext>
                  </a:extLst>
                </a:gridCol>
                <a:gridCol w="1404257">
                  <a:extLst>
                    <a:ext uri="{9D8B030D-6E8A-4147-A177-3AD203B41FA5}">
                      <a16:colId xmlns:a16="http://schemas.microsoft.com/office/drawing/2014/main" val="322748407"/>
                    </a:ext>
                  </a:extLst>
                </a:gridCol>
                <a:gridCol w="1208315">
                  <a:extLst>
                    <a:ext uri="{9D8B030D-6E8A-4147-A177-3AD203B41FA5}">
                      <a16:colId xmlns:a16="http://schemas.microsoft.com/office/drawing/2014/main" val="2902591263"/>
                    </a:ext>
                  </a:extLst>
                </a:gridCol>
                <a:gridCol w="1534885">
                  <a:extLst>
                    <a:ext uri="{9D8B030D-6E8A-4147-A177-3AD203B41FA5}">
                      <a16:colId xmlns:a16="http://schemas.microsoft.com/office/drawing/2014/main" val="976442736"/>
                    </a:ext>
                  </a:extLst>
                </a:gridCol>
                <a:gridCol w="1208315">
                  <a:extLst>
                    <a:ext uri="{9D8B030D-6E8A-4147-A177-3AD203B41FA5}">
                      <a16:colId xmlns:a16="http://schemas.microsoft.com/office/drawing/2014/main" val="2406379031"/>
                    </a:ext>
                  </a:extLst>
                </a:gridCol>
                <a:gridCol w="1077685">
                  <a:extLst>
                    <a:ext uri="{9D8B030D-6E8A-4147-A177-3AD203B41FA5}">
                      <a16:colId xmlns:a16="http://schemas.microsoft.com/office/drawing/2014/main" val="4036830842"/>
                    </a:ext>
                  </a:extLst>
                </a:gridCol>
                <a:gridCol w="1502229">
                  <a:extLst>
                    <a:ext uri="{9D8B030D-6E8A-4147-A177-3AD203B41FA5}">
                      <a16:colId xmlns:a16="http://schemas.microsoft.com/office/drawing/2014/main" val="1650482011"/>
                    </a:ext>
                  </a:extLst>
                </a:gridCol>
                <a:gridCol w="1208314">
                  <a:extLst>
                    <a:ext uri="{9D8B030D-6E8A-4147-A177-3AD203B41FA5}">
                      <a16:colId xmlns:a16="http://schemas.microsoft.com/office/drawing/2014/main" val="3495735614"/>
                    </a:ext>
                  </a:extLst>
                </a:gridCol>
                <a:gridCol w="1567543">
                  <a:extLst>
                    <a:ext uri="{9D8B030D-6E8A-4147-A177-3AD203B41FA5}">
                      <a16:colId xmlns:a16="http://schemas.microsoft.com/office/drawing/2014/main" val="1939636808"/>
                    </a:ext>
                  </a:extLst>
                </a:gridCol>
                <a:gridCol w="1632857">
                  <a:extLst>
                    <a:ext uri="{9D8B030D-6E8A-4147-A177-3AD203B41FA5}">
                      <a16:colId xmlns:a16="http://schemas.microsoft.com/office/drawing/2014/main" val="3746043016"/>
                    </a:ext>
                  </a:extLst>
                </a:gridCol>
                <a:gridCol w="1077686">
                  <a:extLst>
                    <a:ext uri="{9D8B030D-6E8A-4147-A177-3AD203B41FA5}">
                      <a16:colId xmlns:a16="http://schemas.microsoft.com/office/drawing/2014/main" val="3328994950"/>
                    </a:ext>
                  </a:extLst>
                </a:gridCol>
                <a:gridCol w="1600200">
                  <a:extLst>
                    <a:ext uri="{9D8B030D-6E8A-4147-A177-3AD203B41FA5}">
                      <a16:colId xmlns:a16="http://schemas.microsoft.com/office/drawing/2014/main" val="2203585391"/>
                    </a:ext>
                  </a:extLst>
                </a:gridCol>
                <a:gridCol w="1240971">
                  <a:extLst>
                    <a:ext uri="{9D8B030D-6E8A-4147-A177-3AD203B41FA5}">
                      <a16:colId xmlns:a16="http://schemas.microsoft.com/office/drawing/2014/main" val="3498030690"/>
                    </a:ext>
                  </a:extLst>
                </a:gridCol>
                <a:gridCol w="1110343">
                  <a:extLst>
                    <a:ext uri="{9D8B030D-6E8A-4147-A177-3AD203B41FA5}">
                      <a16:colId xmlns:a16="http://schemas.microsoft.com/office/drawing/2014/main" val="143747263"/>
                    </a:ext>
                  </a:extLst>
                </a:gridCol>
                <a:gridCol w="1012372">
                  <a:extLst>
                    <a:ext uri="{9D8B030D-6E8A-4147-A177-3AD203B41FA5}">
                      <a16:colId xmlns:a16="http://schemas.microsoft.com/office/drawing/2014/main" val="2590358412"/>
                    </a:ext>
                  </a:extLst>
                </a:gridCol>
                <a:gridCol w="2840452">
                  <a:extLst>
                    <a:ext uri="{9D8B030D-6E8A-4147-A177-3AD203B41FA5}">
                      <a16:colId xmlns:a16="http://schemas.microsoft.com/office/drawing/2014/main" val="3885709373"/>
                    </a:ext>
                  </a:extLst>
                </a:gridCol>
              </a:tblGrid>
              <a:tr h="769604">
                <a:tc rowSpan="2">
                  <a:txBody>
                    <a:bodyPr/>
                    <a:lstStyle/>
                    <a:p>
                      <a:pPr algn="ctr">
                        <a:buNone/>
                      </a:pPr>
                      <a:r>
                        <a:rPr lang="ro-RO" sz="2800" dirty="0">
                          <a:effectLst/>
                          <a:latin typeface="Arial" panose="020B0604020202020204" pitchFamily="34" charset="0"/>
                          <a:cs typeface="Arial" panose="020B0604020202020204" pitchFamily="34" charset="0"/>
                        </a:rPr>
                        <a:t>Genotip</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gridSpan="2">
                  <a:txBody>
                    <a:bodyPr/>
                    <a:lstStyle/>
                    <a:p>
                      <a:pPr algn="ctr">
                        <a:buNone/>
                      </a:pPr>
                      <a:r>
                        <a:rPr lang="ro-RO" sz="2800" dirty="0">
                          <a:effectLst/>
                          <a:latin typeface="Arial" panose="020B0604020202020204" pitchFamily="34" charset="0"/>
                          <a:cs typeface="Arial" panose="020B0604020202020204" pitchFamily="34" charset="0"/>
                        </a:rPr>
                        <a:t>Nr. struguri/</a:t>
                      </a:r>
                      <a:endParaRPr lang="en-US" sz="2800" dirty="0">
                        <a:effectLst/>
                        <a:latin typeface="Arial" panose="020B0604020202020204" pitchFamily="34" charset="0"/>
                        <a:cs typeface="Arial" panose="020B0604020202020204" pitchFamily="34" charset="0"/>
                      </a:endParaRPr>
                    </a:p>
                    <a:p>
                      <a:pPr algn="ctr">
                        <a:buNone/>
                      </a:pPr>
                      <a:r>
                        <a:rPr lang="ro-RO" sz="2800" dirty="0">
                          <a:effectLst/>
                          <a:latin typeface="Arial" panose="020B0604020202020204" pitchFamily="34" charset="0"/>
                          <a:cs typeface="Arial" panose="020B0604020202020204" pitchFamily="34" charset="0"/>
                        </a:rPr>
                        <a:t>butuc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hMerge="1">
                  <a:txBody>
                    <a:bodyPr/>
                    <a:lstStyle/>
                    <a:p>
                      <a:endParaRPr lang="en-US"/>
                    </a:p>
                  </a:txBody>
                  <a:tcPr/>
                </a:tc>
                <a:tc gridSpan="2">
                  <a:txBody>
                    <a:bodyPr/>
                    <a:lstStyle/>
                    <a:p>
                      <a:pPr algn="ctr">
                        <a:buNone/>
                      </a:pPr>
                      <a:r>
                        <a:rPr lang="ro-RO" sz="2800" dirty="0">
                          <a:effectLst/>
                          <a:latin typeface="Arial" panose="020B0604020202020204" pitchFamily="34" charset="0"/>
                          <a:cs typeface="Arial" panose="020B0604020202020204" pitchFamily="34" charset="0"/>
                        </a:rPr>
                        <a:t>Masa medie strugure, g</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hMerge="1">
                  <a:txBody>
                    <a:bodyPr/>
                    <a:lstStyle/>
                    <a:p>
                      <a:endParaRPr lang="en-US"/>
                    </a:p>
                  </a:txBody>
                  <a:tcPr/>
                </a:tc>
                <a:tc gridSpan="2">
                  <a:txBody>
                    <a:bodyPr/>
                    <a:lstStyle/>
                    <a:p>
                      <a:pPr algn="ctr">
                        <a:buNone/>
                      </a:pPr>
                      <a:r>
                        <a:rPr lang="ro-RO" sz="2800" b="1" dirty="0">
                          <a:effectLst/>
                          <a:latin typeface="Arial" panose="020B0604020202020204" pitchFamily="34" charset="0"/>
                          <a:cs typeface="Arial" panose="020B0604020202020204" pitchFamily="34" charset="0"/>
                        </a:rPr>
                        <a:t>Masa  medie </a:t>
                      </a:r>
                      <a:endParaRPr lang="en-US" sz="2800" b="1" dirty="0">
                        <a:effectLst/>
                        <a:latin typeface="Arial" panose="020B0604020202020204" pitchFamily="34" charset="0"/>
                        <a:cs typeface="Arial" panose="020B0604020202020204" pitchFamily="34" charset="0"/>
                      </a:endParaRPr>
                    </a:p>
                    <a:p>
                      <a:pPr algn="ctr">
                        <a:buNone/>
                      </a:pPr>
                      <a:r>
                        <a:rPr lang="ro-RO" sz="2800" b="1" dirty="0">
                          <a:effectLst/>
                          <a:latin typeface="Arial" panose="020B0604020202020204" pitchFamily="34" charset="0"/>
                          <a:cs typeface="Arial" panose="020B0604020202020204" pitchFamily="34" charset="0"/>
                        </a:rPr>
                        <a:t>100 boabe (g)</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gridSpan="2">
                  <a:txBody>
                    <a:bodyPr/>
                    <a:lstStyle/>
                    <a:p>
                      <a:pPr algn="ctr">
                        <a:buNone/>
                      </a:pPr>
                      <a:r>
                        <a:rPr lang="ro-RO" sz="2800" b="1" dirty="0">
                          <a:effectLst/>
                          <a:latin typeface="Arial" panose="020B0604020202020204" pitchFamily="34" charset="0"/>
                          <a:cs typeface="Arial" panose="020B0604020202020204" pitchFamily="34" charset="0"/>
                        </a:rPr>
                        <a:t>Zaharuri</a:t>
                      </a:r>
                      <a:endParaRPr lang="en-US" sz="2800" b="1" dirty="0">
                        <a:effectLst/>
                        <a:latin typeface="Arial" panose="020B0604020202020204" pitchFamily="34" charset="0"/>
                        <a:cs typeface="Arial" panose="020B0604020202020204" pitchFamily="34" charset="0"/>
                      </a:endParaRPr>
                    </a:p>
                    <a:p>
                      <a:pPr algn="ctr">
                        <a:buNone/>
                      </a:pPr>
                      <a:r>
                        <a:rPr lang="ro-RO" sz="2800" b="1" dirty="0">
                          <a:effectLst/>
                          <a:latin typeface="Arial" panose="020B0604020202020204" pitchFamily="34" charset="0"/>
                          <a:cs typeface="Arial" panose="020B0604020202020204" pitchFamily="34" charset="0"/>
                        </a:rPr>
                        <a:t>(g/L)</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gridSpan="2">
                  <a:txBody>
                    <a:bodyPr/>
                    <a:lstStyle/>
                    <a:p>
                      <a:pPr algn="ctr">
                        <a:buNone/>
                      </a:pPr>
                      <a:r>
                        <a:rPr lang="ro-RO" sz="2800" b="1">
                          <a:effectLst/>
                          <a:latin typeface="Arial" panose="020B0604020202020204" pitchFamily="34" charset="0"/>
                          <a:cs typeface="Arial" panose="020B0604020202020204" pitchFamily="34" charset="0"/>
                        </a:rPr>
                        <a:t>Aciditate totală (g/L C</a:t>
                      </a:r>
                      <a:r>
                        <a:rPr lang="ro-RO" sz="2800" b="1" baseline="-25000">
                          <a:effectLst/>
                          <a:latin typeface="Arial" panose="020B0604020202020204" pitchFamily="34" charset="0"/>
                          <a:cs typeface="Arial" panose="020B0604020202020204" pitchFamily="34" charset="0"/>
                        </a:rPr>
                        <a:t>4</a:t>
                      </a:r>
                      <a:r>
                        <a:rPr lang="ro-RO" sz="2800" b="1">
                          <a:effectLst/>
                          <a:latin typeface="Arial" panose="020B0604020202020204" pitchFamily="34" charset="0"/>
                          <a:cs typeface="Arial" panose="020B0604020202020204" pitchFamily="34" charset="0"/>
                        </a:rPr>
                        <a:t>H</a:t>
                      </a:r>
                      <a:r>
                        <a:rPr lang="ro-RO" sz="2800" b="1" baseline="-25000">
                          <a:effectLst/>
                          <a:latin typeface="Arial" panose="020B0604020202020204" pitchFamily="34" charset="0"/>
                          <a:cs typeface="Arial" panose="020B0604020202020204" pitchFamily="34" charset="0"/>
                        </a:rPr>
                        <a:t>6</a:t>
                      </a:r>
                      <a:r>
                        <a:rPr lang="ro-RO" sz="2800" b="1">
                          <a:effectLst/>
                          <a:latin typeface="Arial" panose="020B0604020202020204" pitchFamily="34" charset="0"/>
                          <a:cs typeface="Arial" panose="020B0604020202020204" pitchFamily="34" charset="0"/>
                        </a:rPr>
                        <a:t>O</a:t>
                      </a:r>
                      <a:r>
                        <a:rPr lang="ro-RO" sz="2800" b="1" baseline="-25000">
                          <a:effectLst/>
                          <a:latin typeface="Arial" panose="020B0604020202020204" pitchFamily="34" charset="0"/>
                          <a:cs typeface="Arial" panose="020B0604020202020204" pitchFamily="34" charset="0"/>
                        </a:rPr>
                        <a:t>6</a:t>
                      </a:r>
                      <a:r>
                        <a:rPr lang="ro-RO" sz="2800" b="1">
                          <a:effectLst/>
                          <a:latin typeface="Arial" panose="020B0604020202020204" pitchFamily="34" charset="0"/>
                          <a:cs typeface="Arial" panose="020B0604020202020204" pitchFamily="34" charset="0"/>
                        </a:rPr>
                        <a:t>)</a:t>
                      </a:r>
                      <a:endParaRPr lang="en-US" sz="2800" b="1">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gridSpan="2">
                  <a:txBody>
                    <a:bodyPr/>
                    <a:lstStyle/>
                    <a:p>
                      <a:pPr algn="ctr">
                        <a:buNone/>
                      </a:pPr>
                      <a:r>
                        <a:rPr lang="ro-RO" sz="2800" b="1" dirty="0">
                          <a:effectLst/>
                          <a:latin typeface="Arial" panose="020B0604020202020204" pitchFamily="34" charset="0"/>
                          <a:cs typeface="Arial" panose="020B0604020202020204" pitchFamily="34" charset="0"/>
                        </a:rPr>
                        <a:t>Indicele gluco - acidimetric</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gridSpan="2">
                  <a:txBody>
                    <a:bodyPr/>
                    <a:lstStyle/>
                    <a:p>
                      <a:pPr algn="ctr">
                        <a:buNone/>
                      </a:pPr>
                      <a:r>
                        <a:rPr lang="ro-RO" sz="2800" dirty="0">
                          <a:effectLst/>
                          <a:latin typeface="Arial" panose="020B0604020202020204" pitchFamily="34" charset="0"/>
                          <a:cs typeface="Arial" panose="020B0604020202020204" pitchFamily="34" charset="0"/>
                        </a:rPr>
                        <a:t>Producţia efectivă, kg/but</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hMerge="1">
                  <a:txBody>
                    <a:bodyPr/>
                    <a:lstStyle/>
                    <a:p>
                      <a:endParaRPr lang="en-US"/>
                    </a:p>
                  </a:txBody>
                  <a:tcPr/>
                </a:tc>
                <a:tc gridSpan="2">
                  <a:txBody>
                    <a:bodyPr/>
                    <a:lstStyle/>
                    <a:p>
                      <a:pPr algn="ctr">
                        <a:buNone/>
                      </a:pPr>
                      <a:r>
                        <a:rPr lang="ro-RO" sz="2800" dirty="0">
                          <a:effectLst/>
                          <a:latin typeface="Arial" panose="020B0604020202020204" pitchFamily="34" charset="0"/>
                          <a:cs typeface="Arial" panose="020B0604020202020204" pitchFamily="34" charset="0"/>
                        </a:rPr>
                        <a:t>Producţia marfă, %</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h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Consistență pulpă</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3127210247"/>
                  </a:ext>
                </a:extLst>
              </a:tr>
              <a:tr h="384802">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a:effectLst/>
                          <a:latin typeface="Arial" panose="020B0604020202020204" pitchFamily="34" charset="0"/>
                          <a:cs typeface="Arial" panose="020B0604020202020204" pitchFamily="34" charset="0"/>
                        </a:rPr>
                        <a:t>2024</a:t>
                      </a:r>
                      <a:endParaRPr lang="en-US" sz="2800" b="1">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a:effectLst/>
                          <a:latin typeface="Arial" panose="020B0604020202020204" pitchFamily="34" charset="0"/>
                          <a:cs typeface="Arial" panose="020B0604020202020204" pitchFamily="34" charset="0"/>
                        </a:rPr>
                        <a:t>2025</a:t>
                      </a:r>
                      <a:endParaRPr lang="en-US" sz="2800" b="1">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 </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91873858"/>
                  </a:ext>
                </a:extLst>
              </a:tr>
              <a:tr h="384802">
                <a:tc>
                  <a:txBody>
                    <a:bodyPr/>
                    <a:lstStyle/>
                    <a:p>
                      <a:pPr>
                        <a:buNone/>
                      </a:pPr>
                      <a:r>
                        <a:rPr lang="ro-RO" sz="2800" dirty="0">
                          <a:effectLst/>
                          <a:latin typeface="Arial" panose="020B0604020202020204" pitchFamily="34" charset="0"/>
                          <a:cs typeface="Arial" panose="020B0604020202020204" pitchFamily="34" charset="0"/>
                        </a:rPr>
                        <a:t>Gelu</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310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386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515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480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188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209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48,2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55,0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5,27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5,79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98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crocantă</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3134345972"/>
                  </a:ext>
                </a:extLst>
              </a:tr>
              <a:tr h="457703">
                <a:tc>
                  <a:txBody>
                    <a:bodyPr/>
                    <a:lstStyle/>
                    <a:p>
                      <a:pPr>
                        <a:buNone/>
                      </a:pPr>
                      <a:r>
                        <a:rPr lang="ro-RO" sz="2800" dirty="0">
                          <a:effectLst/>
                          <a:latin typeface="Arial" panose="020B0604020202020204" pitchFamily="34" charset="0"/>
                          <a:cs typeface="Arial" panose="020B0604020202020204" pitchFamily="34" charset="0"/>
                        </a:rPr>
                        <a:t>Paula</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20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21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315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312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390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380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180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217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54,3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6,30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6,55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92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semicrocantă</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564836651"/>
                  </a:ext>
                </a:extLst>
              </a:tr>
              <a:tr h="769604">
                <a:tc>
                  <a:txBody>
                    <a:bodyPr/>
                    <a:lstStyle/>
                    <a:p>
                      <a:pPr>
                        <a:buNone/>
                      </a:pPr>
                      <a:r>
                        <a:rPr lang="ro-RO" sz="2800">
                          <a:effectLst/>
                          <a:latin typeface="Arial" panose="020B0604020202020204" pitchFamily="34" charset="0"/>
                          <a:cs typeface="Arial" panose="020B0604020202020204" pitchFamily="34" charset="0"/>
                        </a:rPr>
                        <a:t>Muscat Timpuriu de București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327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326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505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276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170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166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43,6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3,27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5,22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crocantă</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818569008"/>
                  </a:ext>
                </a:extLst>
              </a:tr>
              <a:tr h="384802">
                <a:tc>
                  <a:txBody>
                    <a:bodyPr/>
                    <a:lstStyle/>
                    <a:p>
                      <a:pPr>
                        <a:buNone/>
                      </a:pPr>
                      <a:r>
                        <a:rPr lang="ro-RO" sz="2800" dirty="0">
                          <a:effectLst/>
                          <a:latin typeface="Arial" panose="020B0604020202020204" pitchFamily="34" charset="0"/>
                          <a:cs typeface="Arial" panose="020B0604020202020204" pitchFamily="34" charset="0"/>
                        </a:rPr>
                        <a:t>Timpuriu de Pietroasa</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544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604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403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470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164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166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4,0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41,0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39,5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5,44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crocantă</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585574051"/>
                  </a:ext>
                </a:extLst>
              </a:tr>
              <a:tr h="384802">
                <a:tc>
                  <a:txBody>
                    <a:bodyPr/>
                    <a:lstStyle/>
                    <a:p>
                      <a:pPr>
                        <a:buNone/>
                      </a:pPr>
                      <a:r>
                        <a:rPr lang="ro-RO" sz="2800">
                          <a:effectLst/>
                          <a:latin typeface="Arial" panose="020B0604020202020204" pitchFamily="34" charset="0"/>
                          <a:cs typeface="Arial" panose="020B0604020202020204" pitchFamily="34" charset="0"/>
                        </a:rPr>
                        <a:t>Auriu de Ștefănești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314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252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487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430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166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184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55,8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4,40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crocantă</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666429890"/>
                  </a:ext>
                </a:extLst>
              </a:tr>
              <a:tr h="384802">
                <a:tc>
                  <a:txBody>
                    <a:bodyPr/>
                    <a:lstStyle/>
                    <a:p>
                      <a:pPr>
                        <a:buNone/>
                      </a:pPr>
                      <a:r>
                        <a:rPr lang="ro-RO" sz="2800">
                          <a:effectLst/>
                          <a:latin typeface="Arial" panose="020B0604020202020204" pitchFamily="34" charset="0"/>
                          <a:cs typeface="Arial" panose="020B0604020202020204" pitchFamily="34" charset="0"/>
                        </a:rPr>
                        <a:t>Argessis</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503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486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562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690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160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25,9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5,62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crocantă</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546918264"/>
                  </a:ext>
                </a:extLst>
              </a:tr>
              <a:tr h="457703">
                <a:tc>
                  <a:txBody>
                    <a:bodyPr/>
                    <a:lstStyle/>
                    <a:p>
                      <a:pPr>
                        <a:buNone/>
                      </a:pPr>
                      <a:r>
                        <a:rPr lang="ro-RO" sz="2800">
                          <a:effectLst/>
                          <a:latin typeface="Arial" panose="020B0604020202020204" pitchFamily="34" charset="0"/>
                          <a:cs typeface="Arial" panose="020B0604020202020204" pitchFamily="34" charset="0"/>
                        </a:rPr>
                        <a:t>Mara</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26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248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292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260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262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178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217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4,5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39,6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37,4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6,45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4,96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95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100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semicrocantă</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776578098"/>
                  </a:ext>
                </a:extLst>
              </a:tr>
            </a:tbl>
          </a:graphicData>
        </a:graphic>
      </p:graphicFrame>
      <p:graphicFrame>
        <p:nvGraphicFramePr>
          <p:cNvPr id="11" name="Table 10">
            <a:extLst>
              <a:ext uri="{FF2B5EF4-FFF2-40B4-BE49-F238E27FC236}">
                <a16:creationId xmlns:a16="http://schemas.microsoft.com/office/drawing/2014/main" id="{9B733176-DDEA-10C2-0F37-D9A7D86A3585}"/>
              </a:ext>
            </a:extLst>
          </p:cNvPr>
          <p:cNvGraphicFramePr>
            <a:graphicFrameLocks noGrp="1"/>
          </p:cNvGraphicFramePr>
          <p:nvPr>
            <p:extLst>
              <p:ext uri="{D42A27DB-BD31-4B8C-83A1-F6EECF244321}">
                <p14:modId xmlns:p14="http://schemas.microsoft.com/office/powerpoint/2010/main" val="3936371832"/>
              </p:ext>
            </p:extLst>
          </p:nvPr>
        </p:nvGraphicFramePr>
        <p:xfrm>
          <a:off x="277629" y="22073927"/>
          <a:ext cx="14010291" cy="10668000"/>
        </p:xfrm>
        <a:graphic>
          <a:graphicData uri="http://schemas.openxmlformats.org/drawingml/2006/table">
            <a:tbl>
              <a:tblPr firstRow="1" firstCol="1" bandRow="1">
                <a:tableStyleId>{5C22544A-7EE6-4342-B048-85BDC9FD1C3A}</a:tableStyleId>
              </a:tblPr>
              <a:tblGrid>
                <a:gridCol w="8638896">
                  <a:extLst>
                    <a:ext uri="{9D8B030D-6E8A-4147-A177-3AD203B41FA5}">
                      <a16:colId xmlns:a16="http://schemas.microsoft.com/office/drawing/2014/main" val="2625780856"/>
                    </a:ext>
                  </a:extLst>
                </a:gridCol>
                <a:gridCol w="2362945">
                  <a:extLst>
                    <a:ext uri="{9D8B030D-6E8A-4147-A177-3AD203B41FA5}">
                      <a16:colId xmlns:a16="http://schemas.microsoft.com/office/drawing/2014/main" val="4072073358"/>
                    </a:ext>
                  </a:extLst>
                </a:gridCol>
                <a:gridCol w="1375157">
                  <a:extLst>
                    <a:ext uri="{9D8B030D-6E8A-4147-A177-3AD203B41FA5}">
                      <a16:colId xmlns:a16="http://schemas.microsoft.com/office/drawing/2014/main" val="3852892981"/>
                    </a:ext>
                  </a:extLst>
                </a:gridCol>
                <a:gridCol w="1633293">
                  <a:extLst>
                    <a:ext uri="{9D8B030D-6E8A-4147-A177-3AD203B41FA5}">
                      <a16:colId xmlns:a16="http://schemas.microsoft.com/office/drawing/2014/main" val="1817387309"/>
                    </a:ext>
                  </a:extLst>
                </a:gridCol>
              </a:tblGrid>
              <a:tr h="789452">
                <a:tc>
                  <a:txBody>
                    <a:bodyPr/>
                    <a:lstStyle/>
                    <a:p>
                      <a:pPr algn="ctr">
                        <a:buNone/>
                      </a:pPr>
                      <a:r>
                        <a:rPr lang="ro-RO" sz="2800" dirty="0">
                          <a:effectLst/>
                          <a:latin typeface="Arial" panose="020B0604020202020204" pitchFamily="34" charset="0"/>
                          <a:cs typeface="Arial" panose="020B0604020202020204" pitchFamily="34" charset="0"/>
                        </a:rPr>
                        <a:t>Elemente climatice analizate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Media </a:t>
                      </a:r>
                    </a:p>
                    <a:p>
                      <a:pPr algn="ctr">
                        <a:buNone/>
                      </a:pPr>
                      <a:r>
                        <a:rPr lang="ro-RO" sz="2800" dirty="0">
                          <a:effectLst/>
                          <a:latin typeface="Arial" panose="020B0604020202020204" pitchFamily="34" charset="0"/>
                          <a:cs typeface="Arial" panose="020B0604020202020204" pitchFamily="34" charset="0"/>
                        </a:rPr>
                        <a:t>multianuală</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2024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2025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extLst>
                  <a:ext uri="{0D108BD9-81ED-4DB2-BD59-A6C34878D82A}">
                    <a16:rowId xmlns:a16="http://schemas.microsoft.com/office/drawing/2014/main" val="1187312982"/>
                  </a:ext>
                </a:extLst>
              </a:tr>
              <a:tr h="394726">
                <a:tc>
                  <a:txBody>
                    <a:bodyPr/>
                    <a:lstStyle/>
                    <a:p>
                      <a:pPr algn="just">
                        <a:buNone/>
                      </a:pPr>
                      <a:r>
                        <a:rPr lang="ro-RO" sz="2800" dirty="0">
                          <a:effectLst/>
                          <a:latin typeface="Arial" panose="020B0604020202020204" pitchFamily="34" charset="0"/>
                          <a:cs typeface="Arial" panose="020B0604020202020204" pitchFamily="34" charset="0"/>
                        </a:rPr>
                        <a:t>Bilanţul termic global, (</a:t>
                      </a:r>
                      <a:r>
                        <a:rPr lang="ro-RO" sz="2800" dirty="0">
                          <a:effectLst/>
                          <a:latin typeface="Arial" panose="020B0604020202020204" pitchFamily="34" charset="0"/>
                          <a:cs typeface="Arial" panose="020B0604020202020204" pitchFamily="34" charset="0"/>
                          <a:sym typeface="Symbol" panose="05050102010706020507" pitchFamily="18" charset="2"/>
                        </a:rPr>
                        <a:t></a:t>
                      </a:r>
                      <a:r>
                        <a:rPr lang="ro-RO" sz="2800" dirty="0">
                          <a:effectLst/>
                          <a:latin typeface="Arial" panose="020B0604020202020204" pitchFamily="34" charset="0"/>
                          <a:cs typeface="Arial" panose="020B0604020202020204" pitchFamily="34" charset="0"/>
                        </a:rPr>
                        <a:t>t°g)</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3273,7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3725,8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3336,9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6832546"/>
                  </a:ext>
                </a:extLst>
              </a:tr>
              <a:tr h="394726">
                <a:tc>
                  <a:txBody>
                    <a:bodyPr/>
                    <a:lstStyle/>
                    <a:p>
                      <a:pPr algn="just">
                        <a:buNone/>
                      </a:pPr>
                      <a:r>
                        <a:rPr lang="ro-RO" sz="2800" dirty="0">
                          <a:effectLst/>
                          <a:latin typeface="Arial" panose="020B0604020202020204" pitchFamily="34" charset="0"/>
                          <a:cs typeface="Arial" panose="020B0604020202020204" pitchFamily="34" charset="0"/>
                        </a:rPr>
                        <a:t>Bilanţul termic activ, (</a:t>
                      </a:r>
                      <a:r>
                        <a:rPr lang="ro-RO" sz="2800" dirty="0">
                          <a:effectLst/>
                          <a:latin typeface="Arial" panose="020B0604020202020204" pitchFamily="34" charset="0"/>
                          <a:cs typeface="Arial" panose="020B0604020202020204" pitchFamily="34" charset="0"/>
                          <a:sym typeface="Symbol" panose="05050102010706020507" pitchFamily="18" charset="2"/>
                        </a:rPr>
                        <a:t></a:t>
                      </a:r>
                      <a:r>
                        <a:rPr lang="ro-RO" sz="2800" dirty="0">
                          <a:effectLst/>
                          <a:latin typeface="Arial" panose="020B0604020202020204" pitchFamily="34" charset="0"/>
                          <a:cs typeface="Arial" panose="020B0604020202020204" pitchFamily="34" charset="0"/>
                        </a:rPr>
                        <a:t>t°a)</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3159,7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3669,7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3230,2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21236130"/>
                  </a:ext>
                </a:extLst>
              </a:tr>
              <a:tr h="394726">
                <a:tc>
                  <a:txBody>
                    <a:bodyPr/>
                    <a:lstStyle/>
                    <a:p>
                      <a:pPr algn="just">
                        <a:buNone/>
                      </a:pPr>
                      <a:r>
                        <a:rPr lang="ro-RO" sz="2800" dirty="0">
                          <a:effectLst/>
                          <a:latin typeface="Arial" panose="020B0604020202020204" pitchFamily="34" charset="0"/>
                          <a:cs typeface="Arial" panose="020B0604020202020204" pitchFamily="34" charset="0"/>
                        </a:rPr>
                        <a:t>Bilanţul termic util, (</a:t>
                      </a:r>
                      <a:r>
                        <a:rPr lang="ro-RO" sz="2800" dirty="0">
                          <a:effectLst/>
                          <a:latin typeface="Arial" panose="020B0604020202020204" pitchFamily="34" charset="0"/>
                          <a:cs typeface="Arial" panose="020B0604020202020204" pitchFamily="34" charset="0"/>
                          <a:sym typeface="Symbol" panose="05050102010706020507" pitchFamily="18" charset="2"/>
                        </a:rPr>
                        <a:t></a:t>
                      </a:r>
                      <a:r>
                        <a:rPr lang="ro-RO" sz="2800" dirty="0">
                          <a:effectLst/>
                          <a:latin typeface="Arial" panose="020B0604020202020204" pitchFamily="34" charset="0"/>
                          <a:cs typeface="Arial" panose="020B0604020202020204" pitchFamily="34" charset="0"/>
                        </a:rPr>
                        <a:t>t°u)</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dirty="0">
                          <a:effectLst/>
                          <a:latin typeface="Arial" panose="020B0604020202020204" pitchFamily="34" charset="0"/>
                          <a:cs typeface="Arial" panose="020B0604020202020204" pitchFamily="34" charset="0"/>
                        </a:rPr>
                        <a:t>1486,0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1909,7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1580,2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618389697"/>
                  </a:ext>
                </a:extLst>
              </a:tr>
              <a:tr h="394726">
                <a:tc>
                  <a:txBody>
                    <a:bodyPr/>
                    <a:lstStyle/>
                    <a:p>
                      <a:pPr algn="just">
                        <a:buNone/>
                      </a:pPr>
                      <a:r>
                        <a:rPr lang="it-IT" sz="2800">
                          <a:effectLst/>
                          <a:latin typeface="Arial" panose="020B0604020202020204" pitchFamily="34" charset="0"/>
                          <a:cs typeface="Arial" panose="020B0604020202020204" pitchFamily="34" charset="0"/>
                        </a:rPr>
                        <a:t>Temperatura medie din luna iulie, °C</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22,0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25,0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23,3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57914834"/>
                  </a:ext>
                </a:extLst>
              </a:tr>
              <a:tr h="394726">
                <a:tc>
                  <a:txBody>
                    <a:bodyPr/>
                    <a:lstStyle/>
                    <a:p>
                      <a:pPr algn="just">
                        <a:buNone/>
                      </a:pPr>
                      <a:r>
                        <a:rPr lang="it-IT" sz="2800" dirty="0">
                          <a:effectLst/>
                          <a:latin typeface="Arial" panose="020B0604020202020204" pitchFamily="34" charset="0"/>
                          <a:cs typeface="Arial" panose="020B0604020202020204" pitchFamily="34" charset="0"/>
                        </a:rPr>
                        <a:t>Temperatura medie din luna august,°C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dirty="0">
                          <a:effectLst/>
                          <a:latin typeface="Arial" panose="020B0604020202020204" pitchFamily="34" charset="0"/>
                          <a:cs typeface="Arial" panose="020B0604020202020204" pitchFamily="34" charset="0"/>
                        </a:rPr>
                        <a:t>21,4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24,4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22,1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101786038"/>
                  </a:ext>
                </a:extLst>
              </a:tr>
              <a:tr h="394726">
                <a:tc>
                  <a:txBody>
                    <a:bodyPr/>
                    <a:lstStyle/>
                    <a:p>
                      <a:pPr algn="just">
                        <a:buNone/>
                      </a:pPr>
                      <a:r>
                        <a:rPr lang="it-IT" sz="2800" dirty="0">
                          <a:effectLst/>
                          <a:latin typeface="Arial" panose="020B0604020202020204" pitchFamily="34" charset="0"/>
                          <a:cs typeface="Arial" panose="020B0604020202020204" pitchFamily="34" charset="0"/>
                        </a:rPr>
                        <a:t>Temperatura medie din luna septembrie, °C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16,1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19,1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17,9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4017821272"/>
                  </a:ext>
                </a:extLst>
              </a:tr>
              <a:tr h="394726">
                <a:tc>
                  <a:txBody>
                    <a:bodyPr/>
                    <a:lstStyle/>
                    <a:p>
                      <a:pPr>
                        <a:buNone/>
                      </a:pPr>
                      <a:r>
                        <a:rPr lang="ro-RO" sz="2800">
                          <a:effectLst/>
                          <a:latin typeface="Arial" panose="020B0604020202020204" pitchFamily="34" charset="0"/>
                          <a:cs typeface="Arial" panose="020B0604020202020204" pitchFamily="34" charset="0"/>
                        </a:rPr>
                        <a:t>Temperatura  minimă absolută în aer,°C</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-27,2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dirty="0">
                          <a:effectLst/>
                          <a:latin typeface="Arial" panose="020B0604020202020204" pitchFamily="34" charset="0"/>
                          <a:cs typeface="Arial" panose="020B0604020202020204" pitchFamily="34" charset="0"/>
                        </a:rPr>
                        <a:t>-15,5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dirty="0">
                          <a:effectLst/>
                          <a:latin typeface="Arial" panose="020B0604020202020204" pitchFamily="34" charset="0"/>
                          <a:cs typeface="Arial" panose="020B0604020202020204" pitchFamily="34" charset="0"/>
                        </a:rPr>
                        <a:t>-10,4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622824440"/>
                  </a:ext>
                </a:extLst>
              </a:tr>
              <a:tr h="394726">
                <a:tc>
                  <a:txBody>
                    <a:bodyPr/>
                    <a:lstStyle/>
                    <a:p>
                      <a:pPr>
                        <a:buNone/>
                      </a:pPr>
                      <a:r>
                        <a:rPr lang="it-IT" sz="2800" dirty="0">
                          <a:effectLst/>
                          <a:latin typeface="Arial" panose="020B0604020202020204" pitchFamily="34" charset="0"/>
                          <a:cs typeface="Arial" panose="020B0604020202020204" pitchFamily="34" charset="0"/>
                        </a:rPr>
                        <a:t>Temp</a:t>
                      </a:r>
                      <a:r>
                        <a:rPr lang="ro-RO" sz="2800" dirty="0">
                          <a:effectLst/>
                          <a:latin typeface="Arial" panose="020B0604020202020204" pitchFamily="34" charset="0"/>
                          <a:cs typeface="Arial" panose="020B0604020202020204" pitchFamily="34" charset="0"/>
                        </a:rPr>
                        <a:t>. </a:t>
                      </a:r>
                      <a:r>
                        <a:rPr lang="it-IT" sz="2800" dirty="0">
                          <a:effectLst/>
                          <a:latin typeface="Arial" panose="020B0604020202020204" pitchFamily="34" charset="0"/>
                          <a:cs typeface="Arial" panose="020B0604020202020204" pitchFamily="34" charset="0"/>
                        </a:rPr>
                        <a:t>minimă absolută la suprafaţa solului,°C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-35,0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dirty="0">
                          <a:effectLst/>
                          <a:latin typeface="Arial" panose="020B0604020202020204" pitchFamily="34" charset="0"/>
                          <a:cs typeface="Arial" panose="020B0604020202020204" pitchFamily="34" charset="0"/>
                        </a:rPr>
                        <a:t>-25,2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dirty="0">
                          <a:effectLst/>
                          <a:latin typeface="Arial" panose="020B0604020202020204" pitchFamily="34" charset="0"/>
                          <a:cs typeface="Arial" panose="020B0604020202020204" pitchFamily="34" charset="0"/>
                        </a:rPr>
                        <a:t>-15,3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010603834"/>
                  </a:ext>
                </a:extLst>
              </a:tr>
              <a:tr h="394726">
                <a:tc>
                  <a:txBody>
                    <a:bodyPr/>
                    <a:lstStyle/>
                    <a:p>
                      <a:pPr algn="just">
                        <a:buNone/>
                      </a:pPr>
                      <a:r>
                        <a:rPr lang="it-IT" sz="2800">
                          <a:effectLst/>
                          <a:latin typeface="Arial" panose="020B0604020202020204" pitchFamily="34" charset="0"/>
                          <a:cs typeface="Arial" panose="020B0604020202020204" pitchFamily="34" charset="0"/>
                        </a:rPr>
                        <a:t>Temperatura medie anuală T°C</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dirty="0">
                          <a:effectLst/>
                          <a:latin typeface="Arial" panose="020B0604020202020204" pitchFamily="34" charset="0"/>
                          <a:cs typeface="Arial" panose="020B0604020202020204" pitchFamily="34" charset="0"/>
                        </a:rPr>
                        <a:t>10,3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12,6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11,6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extLst>
                  <a:ext uri="{0D108BD9-81ED-4DB2-BD59-A6C34878D82A}">
                    <a16:rowId xmlns:a16="http://schemas.microsoft.com/office/drawing/2014/main" val="1014224898"/>
                  </a:ext>
                </a:extLst>
              </a:tr>
              <a:tr h="394726">
                <a:tc>
                  <a:txBody>
                    <a:bodyPr/>
                    <a:lstStyle/>
                    <a:p>
                      <a:pPr algn="just">
                        <a:buNone/>
                      </a:pPr>
                      <a:r>
                        <a:rPr lang="ro-RO" sz="2800">
                          <a:effectLst/>
                          <a:latin typeface="Arial" panose="020B0604020202020204" pitchFamily="34" charset="0"/>
                          <a:cs typeface="Arial" panose="020B0604020202020204" pitchFamily="34" charset="0"/>
                          <a:sym typeface="Symbol" panose="05050102010706020507" pitchFamily="18" charset="2"/>
                        </a:rPr>
                        <a:t></a:t>
                      </a:r>
                      <a:r>
                        <a:rPr lang="ro-RO" sz="2800">
                          <a:effectLst/>
                          <a:latin typeface="Arial" panose="020B0604020202020204" pitchFamily="34" charset="0"/>
                          <a:cs typeface="Arial" panose="020B0604020202020204" pitchFamily="34" charset="0"/>
                        </a:rPr>
                        <a:t> precipitaţiilor anuale, mm</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dirty="0">
                          <a:effectLst/>
                          <a:latin typeface="Arial" panose="020B0604020202020204" pitchFamily="34" charset="0"/>
                          <a:cs typeface="Arial" panose="020B0604020202020204" pitchFamily="34" charset="0"/>
                        </a:rPr>
                        <a:t>588,8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657,4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552,0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extLst>
                  <a:ext uri="{0D108BD9-81ED-4DB2-BD59-A6C34878D82A}">
                    <a16:rowId xmlns:a16="http://schemas.microsoft.com/office/drawing/2014/main" val="1689047341"/>
                  </a:ext>
                </a:extLst>
              </a:tr>
              <a:tr h="394726">
                <a:tc>
                  <a:txBody>
                    <a:bodyPr/>
                    <a:lstStyle/>
                    <a:p>
                      <a:pPr algn="just">
                        <a:buNone/>
                      </a:pPr>
                      <a:r>
                        <a:rPr lang="ro-RO" sz="2800">
                          <a:effectLst/>
                          <a:latin typeface="Arial" panose="020B0604020202020204" pitchFamily="34" charset="0"/>
                          <a:cs typeface="Arial" panose="020B0604020202020204" pitchFamily="34" charset="0"/>
                          <a:sym typeface="Symbol" panose="05050102010706020507" pitchFamily="18" charset="2"/>
                        </a:rPr>
                        <a:t></a:t>
                      </a:r>
                      <a:r>
                        <a:rPr lang="it-IT" sz="2800">
                          <a:effectLst/>
                          <a:latin typeface="Arial" panose="020B0604020202020204" pitchFamily="34" charset="0"/>
                          <a:cs typeface="Arial" panose="020B0604020202020204" pitchFamily="34" charset="0"/>
                        </a:rPr>
                        <a:t> precipitaţiilor din perioada de vegetaţie, mm</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dirty="0">
                          <a:effectLst/>
                          <a:latin typeface="Arial" panose="020B0604020202020204" pitchFamily="34" charset="0"/>
                          <a:cs typeface="Arial" panose="020B0604020202020204" pitchFamily="34" charset="0"/>
                        </a:rPr>
                        <a:t>384,3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400,2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313,8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4145571898"/>
                  </a:ext>
                </a:extLst>
              </a:tr>
              <a:tr h="394726">
                <a:tc>
                  <a:txBody>
                    <a:bodyPr/>
                    <a:lstStyle/>
                    <a:p>
                      <a:pPr algn="just">
                        <a:buNone/>
                      </a:pPr>
                      <a:r>
                        <a:rPr lang="ro-RO" sz="2800">
                          <a:effectLst/>
                          <a:latin typeface="Arial" panose="020B0604020202020204" pitchFamily="34" charset="0"/>
                          <a:cs typeface="Arial" panose="020B0604020202020204" pitchFamily="34" charset="0"/>
                          <a:sym typeface="Symbol" panose="05050102010706020507" pitchFamily="18" charset="2"/>
                        </a:rPr>
                        <a:t></a:t>
                      </a:r>
                      <a:r>
                        <a:rPr lang="it-IT" sz="2800">
                          <a:effectLst/>
                          <a:latin typeface="Arial" panose="020B0604020202020204" pitchFamily="34" charset="0"/>
                          <a:cs typeface="Arial" panose="020B0604020202020204" pitchFamily="34" charset="0"/>
                        </a:rPr>
                        <a:t> orelor de insolaţie din per.de vegetaţie, ore</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dirty="0">
                          <a:effectLst/>
                          <a:latin typeface="Arial" panose="020B0604020202020204" pitchFamily="34" charset="0"/>
                          <a:cs typeface="Arial" panose="020B0604020202020204" pitchFamily="34" charset="0"/>
                        </a:rPr>
                        <a:t>1479,0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1508,0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1523,5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868943966"/>
                  </a:ext>
                </a:extLst>
              </a:tr>
              <a:tr h="394726">
                <a:tc>
                  <a:txBody>
                    <a:bodyPr/>
                    <a:lstStyle/>
                    <a:p>
                      <a:pPr algn="just">
                        <a:buNone/>
                      </a:pPr>
                      <a:r>
                        <a:rPr lang="it-IT" sz="2800">
                          <a:effectLst/>
                          <a:latin typeface="Arial" panose="020B0604020202020204" pitchFamily="34" charset="0"/>
                          <a:cs typeface="Arial" panose="020B0604020202020204" pitchFamily="34" charset="0"/>
                        </a:rPr>
                        <a:t>Media temperaturilor  maxime din luna august,°C</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dirty="0">
                          <a:effectLst/>
                          <a:latin typeface="Arial" panose="020B0604020202020204" pitchFamily="34" charset="0"/>
                          <a:cs typeface="Arial" panose="020B0604020202020204" pitchFamily="34" charset="0"/>
                        </a:rPr>
                        <a:t>27,8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31,6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28,8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689453073"/>
                  </a:ext>
                </a:extLst>
              </a:tr>
              <a:tr h="394726">
                <a:tc>
                  <a:txBody>
                    <a:bodyPr/>
                    <a:lstStyle/>
                    <a:p>
                      <a:pPr algn="just">
                        <a:buNone/>
                      </a:pPr>
                      <a:r>
                        <a:rPr lang="it-IT" sz="2800">
                          <a:effectLst/>
                          <a:latin typeface="Arial" panose="020B0604020202020204" pitchFamily="34" charset="0"/>
                          <a:cs typeface="Arial" panose="020B0604020202020204" pitchFamily="34" charset="0"/>
                        </a:rPr>
                        <a:t>Temperatura medie din decadele I şi II iunie</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20,0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21,9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21,0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185867601"/>
                  </a:ext>
                </a:extLst>
              </a:tr>
              <a:tr h="394726">
                <a:tc>
                  <a:txBody>
                    <a:bodyPr/>
                    <a:lstStyle/>
                    <a:p>
                      <a:pPr algn="just">
                        <a:buNone/>
                      </a:pPr>
                      <a:r>
                        <a:rPr lang="it-IT" sz="2800">
                          <a:effectLst/>
                          <a:latin typeface="Arial" panose="020B0604020202020204" pitchFamily="34" charset="0"/>
                          <a:cs typeface="Arial" panose="020B0604020202020204" pitchFamily="34" charset="0"/>
                        </a:rPr>
                        <a:t>Numărul de zile cu temperaturi maxime &gt; 30°C</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dirty="0">
                          <a:effectLst/>
                          <a:latin typeface="Arial" panose="020B0604020202020204" pitchFamily="34" charset="0"/>
                          <a:cs typeface="Arial" panose="020B0604020202020204" pitchFamily="34" charset="0"/>
                        </a:rPr>
                        <a:t>28,7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56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42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97683115"/>
                  </a:ext>
                </a:extLst>
              </a:tr>
              <a:tr h="394726">
                <a:tc>
                  <a:txBody>
                    <a:bodyPr/>
                    <a:lstStyle/>
                    <a:p>
                      <a:pPr algn="just">
                        <a:buNone/>
                      </a:pPr>
                      <a:r>
                        <a:rPr lang="it-IT" sz="2800">
                          <a:effectLst/>
                          <a:latin typeface="Arial" panose="020B0604020202020204" pitchFamily="34" charset="0"/>
                          <a:cs typeface="Arial" panose="020B0604020202020204" pitchFamily="34" charset="0"/>
                        </a:rPr>
                        <a:t>Durata perioadei bioactive, nr. zile</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173,3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176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165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583415127"/>
                  </a:ext>
                </a:extLst>
              </a:tr>
              <a:tr h="394726">
                <a:tc>
                  <a:txBody>
                    <a:bodyPr/>
                    <a:lstStyle/>
                    <a:p>
                      <a:pPr algn="just">
                        <a:buNone/>
                      </a:pPr>
                      <a:r>
                        <a:rPr lang="ro-RO" sz="2800" dirty="0">
                          <a:effectLst/>
                          <a:latin typeface="Arial" panose="020B0604020202020204" pitchFamily="34" charset="0"/>
                          <a:cs typeface="Arial" panose="020B0604020202020204" pitchFamily="34" charset="0"/>
                        </a:rPr>
                        <a:t>Indicele heliotermic real (IHr)</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2,2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724429063"/>
                  </a:ext>
                </a:extLst>
              </a:tr>
              <a:tr h="394726">
                <a:tc>
                  <a:txBody>
                    <a:bodyPr/>
                    <a:lstStyle/>
                    <a:p>
                      <a:pPr algn="just">
                        <a:buNone/>
                      </a:pPr>
                      <a:r>
                        <a:rPr lang="ro-RO" sz="2800">
                          <a:effectLst/>
                          <a:latin typeface="Arial" panose="020B0604020202020204" pitchFamily="34" charset="0"/>
                          <a:cs typeface="Arial" panose="020B0604020202020204" pitchFamily="34" charset="0"/>
                        </a:rPr>
                        <a:t>Coeficientul hidrotermic (CH)</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1,2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1,1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573993359"/>
                  </a:ext>
                </a:extLst>
              </a:tr>
              <a:tr h="394726">
                <a:tc>
                  <a:txBody>
                    <a:bodyPr/>
                    <a:lstStyle/>
                    <a:p>
                      <a:pPr algn="just">
                        <a:buNone/>
                      </a:pPr>
                      <a:r>
                        <a:rPr lang="it-IT" sz="2800">
                          <a:effectLst/>
                          <a:latin typeface="Arial" panose="020B0604020202020204" pitchFamily="34" charset="0"/>
                          <a:cs typeface="Arial" panose="020B0604020202020204" pitchFamily="34" charset="0"/>
                        </a:rPr>
                        <a:t>Indicele bioclimatic al viţei de vie (Ibcv)</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7,7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7,8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9,5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108563297"/>
                  </a:ext>
                </a:extLst>
              </a:tr>
              <a:tr h="394726">
                <a:tc>
                  <a:txBody>
                    <a:bodyPr/>
                    <a:lstStyle/>
                    <a:p>
                      <a:pPr algn="just">
                        <a:buNone/>
                      </a:pPr>
                      <a:r>
                        <a:rPr lang="ro-RO" sz="2800">
                          <a:effectLst/>
                          <a:latin typeface="Arial" panose="020B0604020202020204" pitchFamily="34" charset="0"/>
                          <a:cs typeface="Arial" panose="020B0604020202020204" pitchFamily="34" charset="0"/>
                        </a:rPr>
                        <a:t>Indicele aptitudinei oenoclimatic (IAOe)</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tc>
                  <a:txBody>
                    <a:bodyPr/>
                    <a:lstStyle/>
                    <a:p>
                      <a:pPr algn="ctr">
                        <a:buNone/>
                      </a:pPr>
                      <a:r>
                        <a:rPr lang="ro-RO" sz="2800">
                          <a:effectLst/>
                          <a:latin typeface="Arial" panose="020B0604020202020204" pitchFamily="34" charset="0"/>
                          <a:cs typeface="Arial" panose="020B0604020202020204" pitchFamily="34" charset="0"/>
                        </a:rPr>
                        <a:t>4507,6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5027,5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4689,9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20569163"/>
                  </a:ext>
                </a:extLst>
              </a:tr>
              <a:tr h="394726">
                <a:tc>
                  <a:txBody>
                    <a:bodyPr/>
                    <a:lstStyle/>
                    <a:p>
                      <a:pPr algn="just">
                        <a:buNone/>
                      </a:pPr>
                      <a:r>
                        <a:rPr lang="ro-RO" sz="2800">
                          <a:effectLst/>
                          <a:latin typeface="Arial" panose="020B0604020202020204" pitchFamily="34" charset="0"/>
                          <a:cs typeface="Arial" panose="020B0604020202020204" pitchFamily="34" charset="0"/>
                        </a:rPr>
                        <a:t>Indicele heliotermic Huglin (IH)</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a:effectLst/>
                          <a:latin typeface="Arial" panose="020B0604020202020204" pitchFamily="34" charset="0"/>
                          <a:cs typeface="Arial" panose="020B0604020202020204" pitchFamily="34" charset="0"/>
                        </a:rPr>
                        <a:t>2118,2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2600,6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2193,7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4264746642"/>
                  </a:ext>
                </a:extLst>
              </a:tr>
              <a:tr h="394726">
                <a:tc>
                  <a:txBody>
                    <a:bodyPr/>
                    <a:lstStyle/>
                    <a:p>
                      <a:pPr algn="just">
                        <a:buNone/>
                      </a:pPr>
                      <a:r>
                        <a:rPr lang="ro-RO" sz="2800" dirty="0">
                          <a:effectLst/>
                          <a:latin typeface="Arial" panose="020B0604020202020204" pitchFamily="34" charset="0"/>
                          <a:cs typeface="Arial" panose="020B0604020202020204" pitchFamily="34" charset="0"/>
                        </a:rPr>
                        <a:t>Indicile de ariditate De Martone (I</a:t>
                      </a:r>
                      <a:r>
                        <a:rPr lang="ro-RO" sz="2800" baseline="-25000" dirty="0">
                          <a:effectLst/>
                          <a:latin typeface="Arial" panose="020B0604020202020204" pitchFamily="34" charset="0"/>
                          <a:cs typeface="Arial" panose="020B0604020202020204" pitchFamily="34" charset="0"/>
                        </a:rPr>
                        <a:t>arDM</a:t>
                      </a:r>
                      <a:r>
                        <a:rPr lang="ro-RO" sz="2800" dirty="0">
                          <a:effectLst/>
                          <a:latin typeface="Arial" panose="020B0604020202020204" pitchFamily="34" charset="0"/>
                          <a:cs typeface="Arial" panose="020B0604020202020204" pitchFamily="34" charset="0"/>
                        </a:rPr>
                        <a:t>)</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a:effectLst/>
                          <a:latin typeface="Arial" panose="020B0604020202020204" pitchFamily="34" charset="0"/>
                          <a:cs typeface="Arial" panose="020B0604020202020204" pitchFamily="34" charset="0"/>
                        </a:rPr>
                        <a:t>29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225520463"/>
                  </a:ext>
                </a:extLst>
              </a:tr>
              <a:tr h="394726">
                <a:tc>
                  <a:txBody>
                    <a:bodyPr/>
                    <a:lstStyle/>
                    <a:p>
                      <a:pPr algn="just">
                        <a:buNone/>
                      </a:pPr>
                      <a:r>
                        <a:rPr lang="ro-RO" sz="2800" dirty="0">
                          <a:effectLst/>
                          <a:latin typeface="Arial" panose="020B0604020202020204" pitchFamily="34" charset="0"/>
                          <a:cs typeface="Arial" panose="020B0604020202020204" pitchFamily="34" charset="0"/>
                        </a:rPr>
                        <a:t>Indice de răcire a nopţilor (IF)</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a:effectLst/>
                          <a:latin typeface="Arial" panose="020B0604020202020204" pitchFamily="34" charset="0"/>
                          <a:cs typeface="Arial" panose="020B0604020202020204" pitchFamily="34" charset="0"/>
                        </a:rPr>
                        <a:t>11,3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14,1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12,4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53960152"/>
                  </a:ext>
                </a:extLst>
              </a:tr>
            </a:tbl>
          </a:graphicData>
        </a:graphic>
      </p:graphicFrame>
      <p:sp>
        <p:nvSpPr>
          <p:cNvPr id="28" name="TextBox 27">
            <a:extLst>
              <a:ext uri="{FF2B5EF4-FFF2-40B4-BE49-F238E27FC236}">
                <a16:creationId xmlns:a16="http://schemas.microsoft.com/office/drawing/2014/main" id="{01E64C76-FBD3-7D49-4F20-85FB6AA5161E}"/>
              </a:ext>
            </a:extLst>
          </p:cNvPr>
          <p:cNvSpPr txBox="1"/>
          <p:nvPr/>
        </p:nvSpPr>
        <p:spPr>
          <a:xfrm>
            <a:off x="14482108" y="18979425"/>
            <a:ext cx="14010291" cy="3539430"/>
          </a:xfrm>
          <a:prstGeom prst="rect">
            <a:avLst/>
          </a:prstGeom>
          <a:noFill/>
        </p:spPr>
        <p:txBody>
          <a:bodyPr wrap="square" rtlCol="0">
            <a:spAutoFit/>
          </a:bodyPr>
          <a:lstStyle/>
          <a:p>
            <a:pPr algn="just"/>
            <a:r>
              <a:rPr lang="ro-RO" sz="3200" dirty="0">
                <a:latin typeface="Arial" panose="020B0604020202020204" pitchFamily="34" charset="0"/>
                <a:cs typeface="Arial" panose="020B0604020202020204" pitchFamily="34" charset="0"/>
              </a:rPr>
              <a:t>Observațiile și determinările cu privire la desfăşurarea fenofazelor de pârgă şi maturarea strugurilor, evidenţiază soiurile Paula, Gelu, Muscat Timpuriu de București și Auriu de Ștefănești, care îşi menţin însuşirea de timpurietate, importantă pentru completarea şi diversificarea conveerului varietal al soiurilor pentru struguri de masă, din arealul viticol din nord-estul ţării, deficitar sub aspectul unui sortiment, care să asigure consumul în stare proaspătă pe o perioadă mai îndelungată de timp.       </a:t>
            </a:r>
            <a:endParaRPr lang="ro-RO" sz="3556" b="1" dirty="0">
              <a:solidFill>
                <a:srgbClr val="FF0000"/>
              </a:solidFill>
              <a:latin typeface="Arial" charset="0"/>
              <a:ea typeface="Arial" charset="0"/>
              <a:cs typeface="Arial" charset="0"/>
            </a:endParaRPr>
          </a:p>
        </p:txBody>
      </p:sp>
      <p:sp>
        <p:nvSpPr>
          <p:cNvPr id="30" name="TextBox 29">
            <a:extLst>
              <a:ext uri="{FF2B5EF4-FFF2-40B4-BE49-F238E27FC236}">
                <a16:creationId xmlns:a16="http://schemas.microsoft.com/office/drawing/2014/main" id="{2D13C195-B19E-3D85-E880-B905B233605C}"/>
              </a:ext>
            </a:extLst>
          </p:cNvPr>
          <p:cNvSpPr txBox="1"/>
          <p:nvPr/>
        </p:nvSpPr>
        <p:spPr>
          <a:xfrm>
            <a:off x="259280" y="32814519"/>
            <a:ext cx="28376783" cy="1077218"/>
          </a:xfrm>
          <a:prstGeom prst="rect">
            <a:avLst/>
          </a:prstGeom>
          <a:noFill/>
        </p:spPr>
        <p:txBody>
          <a:bodyPr wrap="square">
            <a:spAutoFit/>
          </a:bodyPr>
          <a:lstStyle/>
          <a:p>
            <a:r>
              <a:rPr lang="ro-RO" sz="3200" dirty="0">
                <a:effectLst/>
                <a:latin typeface="Arial" panose="020B0604020202020204" pitchFamily="34" charset="0"/>
                <a:ea typeface="Times New Roman" panose="02020603050405020304" pitchFamily="18" charset="0"/>
                <a:cs typeface="Arial" panose="020B0604020202020204" pitchFamily="34" charset="0"/>
              </a:rPr>
              <a:t>      Efectul acţiunii cumulative a factorilor climatici se regăseşte în producţia de struguri şi calitatea acesteia. Astfel, temperaturile ridicate şi deficitul hidric din perioada de creştere şi maturare a strugurilor, au influențat producţia și parametrii calitativi ai acestei</a:t>
            </a:r>
            <a:r>
              <a:rPr lang="ro-RO" sz="3200" dirty="0">
                <a:latin typeface="Arial" panose="020B0604020202020204" pitchFamily="34" charset="0"/>
                <a:ea typeface="Times New Roman" panose="02020603050405020304" pitchFamily="18" charset="0"/>
                <a:cs typeface="Arial" panose="020B0604020202020204" pitchFamily="34" charset="0"/>
              </a:rPr>
              <a:t>a.</a:t>
            </a:r>
            <a:endParaRPr lang="en-US" sz="3200" dirty="0">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192148E2-9272-F8EB-E42F-BB3CC8B070CA}"/>
              </a:ext>
            </a:extLst>
          </p:cNvPr>
          <p:cNvSpPr txBox="1"/>
          <p:nvPr/>
        </p:nvSpPr>
        <p:spPr>
          <a:xfrm>
            <a:off x="14318817" y="23157135"/>
            <a:ext cx="14010290" cy="954107"/>
          </a:xfrm>
          <a:prstGeom prst="rect">
            <a:avLst/>
          </a:prstGeom>
          <a:noFill/>
        </p:spPr>
        <p:txBody>
          <a:bodyPr wrap="square">
            <a:spAutoFit/>
          </a:bodyPr>
          <a:lstStyle/>
          <a:p>
            <a:pPr algn="ctr"/>
            <a:r>
              <a:rPr lang="en-GB" sz="2800" b="1" i="1" dirty="0" err="1">
                <a:effectLst/>
                <a:latin typeface="Arial" panose="020B0604020202020204" pitchFamily="34" charset="0"/>
                <a:ea typeface="Times New Roman" panose="02020603050405020304" pitchFamily="18" charset="0"/>
                <a:cs typeface="Arial" panose="020B0604020202020204" pitchFamily="34" charset="0"/>
              </a:rPr>
              <a:t>Desfăşurarea</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fenofazelor</a:t>
            </a:r>
            <a:r>
              <a:rPr lang="en-GB" sz="2800" b="1" i="1" dirty="0">
                <a:effectLst/>
                <a:latin typeface="Arial" panose="020B0604020202020204" pitchFamily="34" charset="0"/>
                <a:ea typeface="Times New Roman" panose="02020603050405020304" pitchFamily="18" charset="0"/>
                <a:cs typeface="Arial" panose="020B0604020202020204" pitchFamily="34" charset="0"/>
              </a:rPr>
              <a:t> de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vegetaţie</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 soi</a:t>
            </a:r>
            <a:r>
              <a:rPr lang="ro-RO" sz="2800" b="1" i="1" dirty="0">
                <a:effectLst/>
                <a:latin typeface="Arial" panose="020B0604020202020204" pitchFamily="34" charset="0"/>
                <a:ea typeface="Times New Roman" panose="02020603050405020304" pitchFamily="18" charset="0"/>
                <a:cs typeface="Arial" panose="020B0604020202020204" pitchFamily="34" charset="0"/>
              </a:rPr>
              <a:t>u</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rilor</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pentru</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struguri</a:t>
            </a:r>
            <a:r>
              <a:rPr lang="en-GB" sz="2800" b="1" i="1" dirty="0">
                <a:effectLst/>
                <a:latin typeface="Arial" panose="020B0604020202020204" pitchFamily="34" charset="0"/>
                <a:ea typeface="Times New Roman" panose="02020603050405020304" pitchFamily="18" charset="0"/>
                <a:cs typeface="Arial" panose="020B0604020202020204" pitchFamily="34" charset="0"/>
              </a:rPr>
              <a:t> de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masă</a:t>
            </a:r>
            <a:r>
              <a:rPr lang="en-GB" sz="2800" b="1" i="1" dirty="0">
                <a:effectLst/>
                <a:latin typeface="Arial" panose="020B0604020202020204" pitchFamily="34" charset="0"/>
                <a:ea typeface="Times New Roman" panose="02020603050405020304" pitchFamily="18" charset="0"/>
                <a:cs typeface="Arial" panose="020B0604020202020204" pitchFamily="34" charset="0"/>
              </a:rPr>
              <a:t> cultivate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în</a:t>
            </a:r>
            <a:r>
              <a:rPr lang="en-GB" sz="2800" b="1" i="1" dirty="0">
                <a:latin typeface="Arial" panose="020B0604020202020204" pitchFamily="34" charset="0"/>
                <a:ea typeface="Times New Roman" panose="02020603050405020304" pitchFamily="18" charset="0"/>
                <a:cs typeface="Arial" panose="020B0604020202020204" pitchFamily="34" charset="0"/>
              </a:rPr>
              <a:t> </a:t>
            </a:r>
            <a:r>
              <a:rPr lang="en-GB" sz="2800" b="1" i="1" dirty="0" err="1">
                <a:latin typeface="Arial" panose="020B0604020202020204" pitchFamily="34" charset="0"/>
                <a:ea typeface="Times New Roman" panose="02020603050405020304" pitchFamily="18" charset="0"/>
                <a:cs typeface="Arial" panose="020B0604020202020204" pitchFamily="34" charset="0"/>
              </a:rPr>
              <a:t>centrului</a:t>
            </a:r>
            <a:r>
              <a:rPr lang="en-GB" sz="2800" b="1" i="1" dirty="0">
                <a:latin typeface="Arial" panose="020B0604020202020204" pitchFamily="34" charset="0"/>
                <a:ea typeface="Times New Roman" panose="02020603050405020304" pitchFamily="18" charset="0"/>
                <a:cs typeface="Arial" panose="020B0604020202020204" pitchFamily="34" charset="0"/>
              </a:rPr>
              <a:t> </a:t>
            </a:r>
            <a:r>
              <a:rPr lang="en-GB" sz="2800" b="1" i="1" dirty="0" err="1">
                <a:latin typeface="Arial" panose="020B0604020202020204" pitchFamily="34" charset="0"/>
                <a:ea typeface="Times New Roman" panose="02020603050405020304" pitchFamily="18" charset="0"/>
                <a:cs typeface="Arial" panose="020B0604020202020204" pitchFamily="34" charset="0"/>
              </a:rPr>
              <a:t>viticol</a:t>
            </a:r>
            <a:r>
              <a:rPr lang="en-GB" sz="2800" b="1" i="1" dirty="0">
                <a:latin typeface="Arial" panose="020B0604020202020204" pitchFamily="34" charset="0"/>
                <a:ea typeface="Times New Roman" panose="02020603050405020304" pitchFamily="18" charset="0"/>
                <a:cs typeface="Arial" panose="020B0604020202020204" pitchFamily="34" charset="0"/>
              </a:rPr>
              <a:t> </a:t>
            </a:r>
            <a:r>
              <a:rPr lang="en-GB" sz="2800" b="1" i="1" dirty="0" err="1">
                <a:latin typeface="Arial" panose="020B0604020202020204" pitchFamily="34" charset="0"/>
                <a:ea typeface="Times New Roman" panose="02020603050405020304" pitchFamily="18" charset="0"/>
                <a:cs typeface="Arial" panose="020B0604020202020204" pitchFamily="34" charset="0"/>
              </a:rPr>
              <a:t>Copou</a:t>
            </a:r>
            <a:r>
              <a:rPr lang="en-GB" sz="2800" b="1" i="1" dirty="0">
                <a:latin typeface="Arial" panose="020B0604020202020204" pitchFamily="34" charset="0"/>
                <a:ea typeface="Times New Roman" panose="02020603050405020304" pitchFamily="18" charset="0"/>
                <a:cs typeface="Arial" panose="020B0604020202020204" pitchFamily="34" charset="0"/>
              </a:rPr>
              <a:t> </a:t>
            </a:r>
            <a:r>
              <a:rPr lang="en-GB" sz="2800" b="1" i="1" dirty="0" err="1">
                <a:latin typeface="Arial" panose="020B0604020202020204" pitchFamily="34" charset="0"/>
                <a:ea typeface="Times New Roman" panose="02020603050405020304" pitchFamily="18" charset="0"/>
                <a:cs typeface="Arial" panose="020B0604020202020204" pitchFamily="34" charset="0"/>
              </a:rPr>
              <a:t>Iași</a:t>
            </a:r>
            <a:endParaRPr lang="en-US" sz="2800" b="1" dirty="0">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06711340-FF4F-7265-30A5-81E10934F16A}"/>
              </a:ext>
            </a:extLst>
          </p:cNvPr>
          <p:cNvSpPr txBox="1"/>
          <p:nvPr/>
        </p:nvSpPr>
        <p:spPr>
          <a:xfrm>
            <a:off x="14566439" y="12342558"/>
            <a:ext cx="14105334" cy="523220"/>
          </a:xfrm>
          <a:prstGeom prst="rect">
            <a:avLst/>
          </a:prstGeom>
          <a:noFill/>
        </p:spPr>
        <p:txBody>
          <a:bodyPr wrap="square">
            <a:spAutoFit/>
          </a:bodyPr>
          <a:lstStyle/>
          <a:p>
            <a:pPr algn="ctr"/>
            <a:r>
              <a:rPr lang="en-GB" sz="2800" b="1" i="1" dirty="0" err="1">
                <a:latin typeface="Arial" panose="020B0604020202020204" pitchFamily="34" charset="0"/>
                <a:cs typeface="Arial" panose="020B0604020202020204" pitchFamily="34" charset="0"/>
              </a:rPr>
              <a:t>Soiurile</a:t>
            </a:r>
            <a:r>
              <a:rPr lang="en-GB" sz="2800" b="1" i="1" dirty="0">
                <a:latin typeface="Arial" panose="020B0604020202020204" pitchFamily="34" charset="0"/>
                <a:cs typeface="Arial" panose="020B0604020202020204" pitchFamily="34" charset="0"/>
              </a:rPr>
              <a:t> </a:t>
            </a:r>
            <a:r>
              <a:rPr lang="en-GB" sz="2800" b="1" i="1" dirty="0" err="1">
                <a:latin typeface="Arial" panose="020B0604020202020204" pitchFamily="34" charset="0"/>
                <a:cs typeface="Arial" panose="020B0604020202020204" pitchFamily="34" charset="0"/>
              </a:rPr>
              <a:t>pentru</a:t>
            </a:r>
            <a:r>
              <a:rPr lang="en-GB" sz="2800" b="1" i="1" dirty="0">
                <a:latin typeface="Arial" panose="020B0604020202020204" pitchFamily="34" charset="0"/>
                <a:cs typeface="Arial" panose="020B0604020202020204" pitchFamily="34" charset="0"/>
              </a:rPr>
              <a:t> </a:t>
            </a:r>
            <a:r>
              <a:rPr lang="en-GB" sz="2800" b="1" i="1" dirty="0" err="1">
                <a:latin typeface="Arial" panose="020B0604020202020204" pitchFamily="34" charset="0"/>
                <a:cs typeface="Arial" panose="020B0604020202020204" pitchFamily="34" charset="0"/>
              </a:rPr>
              <a:t>struguri</a:t>
            </a:r>
            <a:r>
              <a:rPr lang="en-GB" sz="2800" b="1" i="1" dirty="0">
                <a:latin typeface="Arial" panose="020B0604020202020204" pitchFamily="34" charset="0"/>
                <a:cs typeface="Arial" panose="020B0604020202020204" pitchFamily="34" charset="0"/>
              </a:rPr>
              <a:t> de </a:t>
            </a:r>
            <a:r>
              <a:rPr lang="en-GB" sz="2800" b="1" i="1" dirty="0" err="1">
                <a:latin typeface="Arial" panose="020B0604020202020204" pitchFamily="34" charset="0"/>
                <a:cs typeface="Arial" panose="020B0604020202020204" pitchFamily="34" charset="0"/>
              </a:rPr>
              <a:t>masă</a:t>
            </a:r>
            <a:r>
              <a:rPr lang="en-GB" sz="2800" b="1" i="1" dirty="0">
                <a:latin typeface="Arial" panose="020B0604020202020204" pitchFamily="34" charset="0"/>
                <a:cs typeface="Arial" panose="020B0604020202020204" pitchFamily="34" charset="0"/>
              </a:rPr>
              <a:t> </a:t>
            </a:r>
            <a:r>
              <a:rPr lang="en-GB" sz="2800" b="1" i="1" dirty="0" err="1">
                <a:latin typeface="Arial" panose="020B0604020202020204" pitchFamily="34" charset="0"/>
                <a:cs typeface="Arial" panose="020B0604020202020204" pitchFamily="34" charset="0"/>
              </a:rPr>
              <a:t>studiate</a:t>
            </a:r>
            <a:r>
              <a:rPr lang="en-GB" sz="2800" b="1" i="1" dirty="0">
                <a:latin typeface="Arial" panose="020B0604020202020204" pitchFamily="34" charset="0"/>
                <a:cs typeface="Arial" panose="020B0604020202020204" pitchFamily="34" charset="0"/>
              </a:rPr>
              <a:t>  la SCDVV </a:t>
            </a:r>
            <a:r>
              <a:rPr lang="en-GB" sz="2800" b="1" i="1" dirty="0" err="1">
                <a:latin typeface="Arial" panose="020B0604020202020204" pitchFamily="34" charset="0"/>
                <a:cs typeface="Arial" panose="020B0604020202020204" pitchFamily="34" charset="0"/>
              </a:rPr>
              <a:t>Iași</a:t>
            </a:r>
            <a:endParaRPr lang="en-US" sz="2800" b="1" i="1" dirty="0">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3E7F5145-D498-B072-B9BE-FC66318FDD63}"/>
              </a:ext>
            </a:extLst>
          </p:cNvPr>
          <p:cNvSpPr txBox="1"/>
          <p:nvPr/>
        </p:nvSpPr>
        <p:spPr>
          <a:xfrm>
            <a:off x="5601120" y="34014513"/>
            <a:ext cx="17373600" cy="523220"/>
          </a:xfrm>
          <a:prstGeom prst="rect">
            <a:avLst/>
          </a:prstGeom>
          <a:noFill/>
        </p:spPr>
        <p:txBody>
          <a:bodyPr wrap="square">
            <a:spAutoFit/>
          </a:bodyPr>
          <a:lstStyle/>
          <a:p>
            <a:r>
              <a:rPr lang="ro-RO" sz="2800" b="1" i="1" dirty="0">
                <a:latin typeface="Arial" panose="020B0604020202020204" pitchFamily="34" charset="0"/>
                <a:ea typeface="Times New Roman" panose="02020603050405020304" pitchFamily="18" charset="0"/>
                <a:cs typeface="Arial" panose="020B0604020202020204" pitchFamily="34" charset="0"/>
              </a:rPr>
              <a:t>Potențialul tehnologic </a:t>
            </a:r>
            <a:r>
              <a:rPr lang="en-GB" sz="2800" b="1" i="1" dirty="0">
                <a:effectLst/>
                <a:latin typeface="Arial" panose="020B0604020202020204" pitchFamily="34" charset="0"/>
                <a:ea typeface="Times New Roman" panose="02020603050405020304" pitchFamily="18" charset="0"/>
                <a:cs typeface="Arial" panose="020B0604020202020204" pitchFamily="34" charset="0"/>
              </a:rPr>
              <a:t>al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soiurilor</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pentru</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struguri</a:t>
            </a:r>
            <a:r>
              <a:rPr lang="en-GB" sz="2800" b="1" i="1" dirty="0">
                <a:effectLst/>
                <a:latin typeface="Arial" panose="020B0604020202020204" pitchFamily="34" charset="0"/>
                <a:ea typeface="Times New Roman" panose="02020603050405020304" pitchFamily="18" charset="0"/>
                <a:cs typeface="Arial" panose="020B0604020202020204" pitchFamily="34" charset="0"/>
              </a:rPr>
              <a:t> de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masă</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în</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condițiile</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centrului</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viticol</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Copou</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Iași</a:t>
            </a:r>
            <a:endParaRPr lang="en-US" sz="2800" b="1" dirty="0">
              <a:latin typeface="Arial" panose="020B0604020202020204" pitchFamily="34" charset="0"/>
              <a:cs typeface="Arial" panose="020B0604020202020204" pitchFamily="34" charset="0"/>
            </a:endParaRPr>
          </a:p>
        </p:txBody>
      </p:sp>
      <p:sp>
        <p:nvSpPr>
          <p:cNvPr id="38" name="TextBox 37">
            <a:extLst>
              <a:ext uri="{FF2B5EF4-FFF2-40B4-BE49-F238E27FC236}">
                <a16:creationId xmlns:a16="http://schemas.microsoft.com/office/drawing/2014/main" id="{D220686F-7DDF-0F36-E659-79000A997A5A}"/>
              </a:ext>
            </a:extLst>
          </p:cNvPr>
          <p:cNvSpPr txBox="1"/>
          <p:nvPr/>
        </p:nvSpPr>
        <p:spPr>
          <a:xfrm>
            <a:off x="389924" y="21486575"/>
            <a:ext cx="13928393" cy="523220"/>
          </a:xfrm>
          <a:prstGeom prst="rect">
            <a:avLst/>
          </a:prstGeom>
          <a:noFill/>
        </p:spPr>
        <p:txBody>
          <a:bodyPr wrap="square">
            <a:spAutoFit/>
          </a:bodyPr>
          <a:lstStyle/>
          <a:p>
            <a:pPr algn="ctr">
              <a:spcAft>
                <a:spcPts val="600"/>
              </a:spcAft>
              <a:buNone/>
            </a:pPr>
            <a:r>
              <a:rPr lang="en-GB" sz="2800" b="1" i="1" dirty="0" err="1">
                <a:effectLst/>
                <a:latin typeface="Arial" panose="020B0604020202020204" pitchFamily="34" charset="0"/>
                <a:ea typeface="Times New Roman" panose="02020603050405020304" pitchFamily="18" charset="0"/>
                <a:cs typeface="Arial" panose="020B0604020202020204" pitchFamily="34" charset="0"/>
              </a:rPr>
              <a:t>Principalele</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elemente</a:t>
            </a:r>
            <a:r>
              <a:rPr lang="en-GB" sz="2800" b="1" i="1" dirty="0">
                <a:effectLst/>
                <a:latin typeface="Arial" panose="020B0604020202020204" pitchFamily="34" charset="0"/>
                <a:ea typeface="Times New Roman" panose="02020603050405020304" pitchFamily="18" charset="0"/>
                <a:cs typeface="Arial" panose="020B0604020202020204" pitchFamily="34" charset="0"/>
              </a:rPr>
              <a:t>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climatice</a:t>
            </a:r>
            <a:r>
              <a:rPr lang="en-GB" sz="2800" b="1" i="1" dirty="0">
                <a:effectLst/>
                <a:latin typeface="Arial" panose="020B0604020202020204" pitchFamily="34" charset="0"/>
                <a:ea typeface="Times New Roman" panose="02020603050405020304" pitchFamily="18" charset="0"/>
                <a:cs typeface="Arial" panose="020B0604020202020204" pitchFamily="34" charset="0"/>
              </a:rPr>
              <a:t> din </a:t>
            </a:r>
            <a:r>
              <a:rPr lang="en-GB" sz="2800" b="1" i="1" dirty="0" err="1">
                <a:effectLst/>
                <a:latin typeface="Arial" panose="020B0604020202020204" pitchFamily="34" charset="0"/>
                <a:ea typeface="Times New Roman" panose="02020603050405020304" pitchFamily="18" charset="0"/>
                <a:cs typeface="Arial" panose="020B0604020202020204" pitchFamily="34" charset="0"/>
              </a:rPr>
              <a:t>perioada</a:t>
            </a:r>
            <a:r>
              <a:rPr lang="en-GB" sz="2800" b="1" i="1" dirty="0">
                <a:effectLst/>
                <a:latin typeface="Arial" panose="020B0604020202020204" pitchFamily="34" charset="0"/>
                <a:ea typeface="Times New Roman" panose="02020603050405020304" pitchFamily="18" charset="0"/>
                <a:cs typeface="Arial" panose="020B0604020202020204" pitchFamily="34" charset="0"/>
              </a:rPr>
              <a:t> 2024 – 2025</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72831-5A8B-DEC2-A075-0358CF684AE6}"/>
            </a:ext>
          </a:extLst>
        </p:cNvPr>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72D3477E-9661-8BD2-D678-91448EAFD8B1}"/>
              </a:ext>
            </a:extLst>
          </p:cNvPr>
          <p:cNvCxnSpPr/>
          <p:nvPr/>
        </p:nvCxnSpPr>
        <p:spPr>
          <a:xfrm>
            <a:off x="2567" y="3953161"/>
            <a:ext cx="28797858"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301746F6-CE4B-1494-11A6-87FDA98C1646}"/>
              </a:ext>
            </a:extLst>
          </p:cNvPr>
          <p:cNvSpPr txBox="1"/>
          <p:nvPr/>
        </p:nvSpPr>
        <p:spPr>
          <a:xfrm>
            <a:off x="628343" y="4630736"/>
            <a:ext cx="27549622" cy="2862322"/>
          </a:xfrm>
          <a:prstGeom prst="rect">
            <a:avLst/>
          </a:prstGeom>
          <a:noFill/>
        </p:spPr>
        <p:txBody>
          <a:bodyPr wrap="square" rtlCol="0">
            <a:spAutoFit/>
          </a:bodyPr>
          <a:lstStyle/>
          <a:p>
            <a:pPr algn="ctr"/>
            <a:r>
              <a:rPr lang="ro-RO" sz="6000" b="1" dirty="0">
                <a:latin typeface="Arial" panose="020B0604020202020204" pitchFamily="34" charset="0"/>
                <a:cs typeface="Arial" panose="020B0604020202020204" pitchFamily="34" charset="0"/>
              </a:rPr>
              <a:t>EVALUATION OF THE INFLUENCE OF THE MAIN TERROIR FACTORS ON THE BEHAVIOR OF TABLE GRAPE VARIETIES IN THE THE COPOU IASI WINE CENTER</a:t>
            </a:r>
            <a:endParaRPr lang="en-US" sz="6000" b="1" dirty="0">
              <a:solidFill>
                <a:srgbClr val="FF0000"/>
              </a:solidFill>
              <a:latin typeface="Arial" panose="020B0604020202020204" pitchFamily="34" charset="0"/>
              <a:ea typeface="Arial" charset="0"/>
              <a:cs typeface="Arial" panose="020B0604020202020204" pitchFamily="34" charset="0"/>
            </a:endParaRPr>
          </a:p>
        </p:txBody>
      </p:sp>
      <p:sp>
        <p:nvSpPr>
          <p:cNvPr id="19" name="TextBox 18">
            <a:extLst>
              <a:ext uri="{FF2B5EF4-FFF2-40B4-BE49-F238E27FC236}">
                <a16:creationId xmlns:a16="http://schemas.microsoft.com/office/drawing/2014/main" id="{29B1CEE9-FC8A-D014-8865-FCB670D27E2D}"/>
              </a:ext>
            </a:extLst>
          </p:cNvPr>
          <p:cNvSpPr txBox="1"/>
          <p:nvPr/>
        </p:nvSpPr>
        <p:spPr>
          <a:xfrm>
            <a:off x="596849" y="7745248"/>
            <a:ext cx="28184369" cy="646331"/>
          </a:xfrm>
          <a:prstGeom prst="rect">
            <a:avLst/>
          </a:prstGeom>
          <a:noFill/>
        </p:spPr>
        <p:txBody>
          <a:bodyPr wrap="square" rtlCol="0">
            <a:spAutoFit/>
          </a:bodyPr>
          <a:lstStyle/>
          <a:p>
            <a:pPr algn="r"/>
            <a:r>
              <a:rPr lang="ro-RO" sz="3600" b="1" dirty="0">
                <a:latin typeface="Arial" panose="020B0604020202020204" pitchFamily="34" charset="0"/>
                <a:cs typeface="Arial" panose="020B0604020202020204" pitchFamily="34" charset="0"/>
              </a:rPr>
              <a:t>ALEXANDRU Lulu Cătălin, </a:t>
            </a:r>
            <a:r>
              <a:rPr lang="ro-RO" sz="3600" b="1" cap="small" dirty="0">
                <a:latin typeface="Arial" panose="020B0604020202020204" pitchFamily="34" charset="0"/>
                <a:cs typeface="Arial" panose="020B0604020202020204" pitchFamily="34" charset="0"/>
              </a:rPr>
              <a:t>NECHITA </a:t>
            </a:r>
            <a:r>
              <a:rPr lang="ro-RO" sz="3600" b="1" dirty="0">
                <a:latin typeface="Arial" panose="020B0604020202020204" pitchFamily="34" charset="0"/>
                <a:cs typeface="Arial" panose="020B0604020202020204" pitchFamily="34" charset="0"/>
              </a:rPr>
              <a:t>Ancuța, </a:t>
            </a:r>
            <a:r>
              <a:rPr lang="ro-RO" sz="3600" b="1" cap="small" dirty="0">
                <a:latin typeface="Arial" panose="020B0604020202020204" pitchFamily="34" charset="0"/>
                <a:cs typeface="Arial" panose="020B0604020202020204" pitchFamily="34" charset="0"/>
              </a:rPr>
              <a:t> ZALDEA </a:t>
            </a:r>
            <a:r>
              <a:rPr lang="ro-RO" sz="3600" b="1" dirty="0">
                <a:latin typeface="Arial" panose="020B0604020202020204" pitchFamily="34" charset="0"/>
                <a:cs typeface="Arial" panose="020B0604020202020204" pitchFamily="34" charset="0"/>
              </a:rPr>
              <a:t>Gabi, </a:t>
            </a:r>
            <a:r>
              <a:rPr lang="ro-RO" sz="3600" b="1" cap="small" dirty="0">
                <a:latin typeface="Arial" panose="020B0604020202020204" pitchFamily="34" charset="0"/>
                <a:cs typeface="Arial" panose="020B0604020202020204" pitchFamily="34" charset="0"/>
              </a:rPr>
              <a:t>FILIMON  </a:t>
            </a:r>
            <a:r>
              <a:rPr lang="ro-RO" sz="3600" b="1" dirty="0">
                <a:latin typeface="Arial" panose="020B0604020202020204" pitchFamily="34" charset="0"/>
                <a:cs typeface="Arial" panose="020B0604020202020204" pitchFamily="34" charset="0"/>
              </a:rPr>
              <a:t>Roxana Mihaela</a:t>
            </a:r>
            <a:r>
              <a:rPr lang="ro-RO" sz="3600" b="1" cap="small" dirty="0">
                <a:latin typeface="Arial" panose="020B0604020202020204" pitchFamily="34" charset="0"/>
                <a:cs typeface="Arial" panose="020B0604020202020204" pitchFamily="34" charset="0"/>
              </a:rPr>
              <a:t>,  </a:t>
            </a:r>
            <a:r>
              <a:rPr lang="ro-RO" sz="3600" b="1" dirty="0">
                <a:latin typeface="Arial" panose="020B0604020202020204" pitchFamily="34" charset="0"/>
                <a:cs typeface="Arial" panose="020B0604020202020204" pitchFamily="34" charset="0"/>
              </a:rPr>
              <a:t>FILIMON Vasile Răzvan, BOZIANU Ionuț</a:t>
            </a:r>
            <a:r>
              <a:rPr lang="ro-RO" sz="3600" b="1" cap="small" dirty="0">
                <a:latin typeface="Arial" panose="020B0604020202020204" pitchFamily="34" charset="0"/>
                <a:cs typeface="Arial" panose="020B0604020202020204" pitchFamily="34" charset="0"/>
              </a:rPr>
              <a:t> </a:t>
            </a:r>
            <a:endParaRPr lang="ro-RO" sz="3600" b="1" i="1" dirty="0">
              <a:solidFill>
                <a:srgbClr val="FF0000"/>
              </a:solidFill>
              <a:latin typeface="Arial" panose="020B0604020202020204" pitchFamily="34" charset="0"/>
              <a:ea typeface="Arial" charset="0"/>
              <a:cs typeface="Arial" panose="020B0604020202020204" pitchFamily="34" charset="0"/>
            </a:endParaRPr>
          </a:p>
        </p:txBody>
      </p:sp>
      <p:sp>
        <p:nvSpPr>
          <p:cNvPr id="20" name="TextBox 19">
            <a:extLst>
              <a:ext uri="{FF2B5EF4-FFF2-40B4-BE49-F238E27FC236}">
                <a16:creationId xmlns:a16="http://schemas.microsoft.com/office/drawing/2014/main" id="{7CB7501C-179B-50DE-792F-2DA8DB858437}"/>
              </a:ext>
            </a:extLst>
          </p:cNvPr>
          <p:cNvSpPr txBox="1"/>
          <p:nvPr/>
        </p:nvSpPr>
        <p:spPr>
          <a:xfrm>
            <a:off x="259279" y="9189024"/>
            <a:ext cx="28184369" cy="2923877"/>
          </a:xfrm>
          <a:prstGeom prst="rect">
            <a:avLst/>
          </a:prstGeom>
          <a:noFill/>
        </p:spPr>
        <p:txBody>
          <a:bodyPr wrap="square" rtlCol="0">
            <a:spAutoFit/>
          </a:bodyPr>
          <a:lstStyle/>
          <a:p>
            <a:r>
              <a:rPr lang="ro-RO" sz="4000" b="1" dirty="0">
                <a:latin typeface="Arial" charset="0"/>
                <a:ea typeface="Arial" charset="0"/>
                <a:cs typeface="Arial" charset="0"/>
              </a:rPr>
              <a:t>INTRODUCTION</a:t>
            </a:r>
          </a:p>
          <a:p>
            <a:endParaRPr lang="ro-RO" sz="1600" b="1" dirty="0">
              <a:latin typeface="Arial" charset="0"/>
              <a:ea typeface="Arial" charset="0"/>
              <a:cs typeface="Arial" charset="0"/>
            </a:endParaRPr>
          </a:p>
          <a:p>
            <a:pPr algn="just"/>
            <a:r>
              <a:rPr lang="ro-RO" sz="3200" dirty="0">
                <a:latin typeface="Arial" panose="020B0604020202020204" pitchFamily="34" charset="0"/>
                <a:cs typeface="Arial" panose="020B0604020202020204" pitchFamily="34" charset="0"/>
              </a:rPr>
              <a:t>      In Romania, these varieties have a well-established cultivation area, with the most valuable ones grown in favorable zones, the temperate continental climate being the restricting element for cultivation in all wine-growing regions of the country. In this context, the need to extend the fresh grape consumption period and to diversify the assortment in viticultural zones with lower thermal conditions have constituted study objectives and continue to preoccupy scientific research</a:t>
            </a:r>
          </a:p>
        </p:txBody>
      </p:sp>
      <p:sp>
        <p:nvSpPr>
          <p:cNvPr id="21" name="TextBox 20">
            <a:extLst>
              <a:ext uri="{FF2B5EF4-FFF2-40B4-BE49-F238E27FC236}">
                <a16:creationId xmlns:a16="http://schemas.microsoft.com/office/drawing/2014/main" id="{9CF69A11-FB53-697B-2618-F8A7568685E3}"/>
              </a:ext>
            </a:extLst>
          </p:cNvPr>
          <p:cNvSpPr txBox="1"/>
          <p:nvPr/>
        </p:nvSpPr>
        <p:spPr>
          <a:xfrm>
            <a:off x="389924" y="12250030"/>
            <a:ext cx="25209101" cy="707886"/>
          </a:xfrm>
          <a:prstGeom prst="rect">
            <a:avLst/>
          </a:prstGeom>
          <a:noFill/>
        </p:spPr>
        <p:txBody>
          <a:bodyPr wrap="square" rtlCol="0">
            <a:spAutoFit/>
          </a:bodyPr>
          <a:lstStyle/>
          <a:p>
            <a:r>
              <a:rPr lang="ro-RO" sz="4000" b="1" dirty="0">
                <a:latin typeface="Arial" charset="0"/>
                <a:ea typeface="Arial" charset="0"/>
                <a:cs typeface="Arial" charset="0"/>
              </a:rPr>
              <a:t>MATERIAL AND METHODS </a:t>
            </a:r>
            <a:endParaRPr lang="ro-RO" sz="4000" b="1" dirty="0">
              <a:solidFill>
                <a:srgbClr val="FF0000"/>
              </a:solidFill>
              <a:latin typeface="Arial" charset="0"/>
              <a:ea typeface="Arial" charset="0"/>
              <a:cs typeface="Arial" charset="0"/>
            </a:endParaRPr>
          </a:p>
        </p:txBody>
      </p:sp>
      <p:sp>
        <p:nvSpPr>
          <p:cNvPr id="22" name="TextBox 21">
            <a:extLst>
              <a:ext uri="{FF2B5EF4-FFF2-40B4-BE49-F238E27FC236}">
                <a16:creationId xmlns:a16="http://schemas.microsoft.com/office/drawing/2014/main" id="{511861ED-3792-12F0-274B-A4AF1951AEB8}"/>
              </a:ext>
            </a:extLst>
          </p:cNvPr>
          <p:cNvSpPr txBox="1"/>
          <p:nvPr/>
        </p:nvSpPr>
        <p:spPr>
          <a:xfrm>
            <a:off x="239111" y="18113584"/>
            <a:ext cx="13773357" cy="3963521"/>
          </a:xfrm>
          <a:prstGeom prst="rect">
            <a:avLst/>
          </a:prstGeom>
          <a:noFill/>
        </p:spPr>
        <p:txBody>
          <a:bodyPr wrap="square" rtlCol="0">
            <a:spAutoFit/>
          </a:bodyPr>
          <a:lstStyle/>
          <a:p>
            <a:r>
              <a:rPr lang="ro-RO" sz="4000" b="1" dirty="0">
                <a:latin typeface="Arial" charset="0"/>
                <a:ea typeface="Arial" charset="0"/>
                <a:cs typeface="Arial" charset="0"/>
              </a:rPr>
              <a:t>RESULTS AND DISCUSSIONS </a:t>
            </a:r>
          </a:p>
          <a:p>
            <a:endParaRPr lang="ro-RO" sz="1600" b="1" dirty="0">
              <a:solidFill>
                <a:srgbClr val="FF0000"/>
              </a:solidFill>
              <a:latin typeface="Arial" charset="0"/>
              <a:ea typeface="Arial" charset="0"/>
              <a:cs typeface="Arial" charset="0"/>
            </a:endParaRPr>
          </a:p>
          <a:p>
            <a:pPr algn="just"/>
            <a:r>
              <a:rPr lang="ro-RO" sz="3200" dirty="0">
                <a:latin typeface="Arial" panose="020B0604020202020204" pitchFamily="34" charset="0"/>
                <a:cs typeface="Arial" panose="020B0604020202020204" pitchFamily="34" charset="0"/>
              </a:rPr>
              <a:t>      From the analysis of the ecoclimatic conditions specific to the Copou Iași viticultural center during 2024–2025, compared to multi-annual values, an increase in the thermal regime and a decrease in the hydric regime are observed, the latter being frequently unevenly distributed, characterized by torrential rains alternating with long periods of drought.</a:t>
            </a:r>
            <a:endParaRPr lang="en-US" sz="3200" dirty="0">
              <a:latin typeface="Arial" panose="020B0604020202020204" pitchFamily="34" charset="0"/>
              <a:cs typeface="Arial" panose="020B0604020202020204" pitchFamily="34" charset="0"/>
            </a:endParaRPr>
          </a:p>
          <a:p>
            <a:endParaRPr lang="ro-RO" sz="3556" b="1" dirty="0">
              <a:solidFill>
                <a:srgbClr val="FF0000"/>
              </a:solidFill>
              <a:latin typeface="Arial" charset="0"/>
              <a:ea typeface="Arial" charset="0"/>
              <a:cs typeface="Arial" charset="0"/>
            </a:endParaRPr>
          </a:p>
        </p:txBody>
      </p:sp>
      <p:sp>
        <p:nvSpPr>
          <p:cNvPr id="23" name="TextBox 22">
            <a:extLst>
              <a:ext uri="{FF2B5EF4-FFF2-40B4-BE49-F238E27FC236}">
                <a16:creationId xmlns:a16="http://schemas.microsoft.com/office/drawing/2014/main" id="{C7D4C67D-0544-F7E0-FCB0-4DDCB5F76D31}"/>
              </a:ext>
            </a:extLst>
          </p:cNvPr>
          <p:cNvSpPr txBox="1"/>
          <p:nvPr/>
        </p:nvSpPr>
        <p:spPr>
          <a:xfrm>
            <a:off x="262822" y="39344540"/>
            <a:ext cx="28376767" cy="3748077"/>
          </a:xfrm>
          <a:prstGeom prst="rect">
            <a:avLst/>
          </a:prstGeom>
          <a:noFill/>
        </p:spPr>
        <p:txBody>
          <a:bodyPr wrap="square" rtlCol="0">
            <a:spAutoFit/>
          </a:bodyPr>
          <a:lstStyle/>
          <a:p>
            <a:pPr algn="just"/>
            <a:r>
              <a:rPr lang="ro-RO" sz="3556" b="1" dirty="0">
                <a:latin typeface="Arial" charset="0"/>
                <a:ea typeface="Arial" charset="0"/>
                <a:cs typeface="Arial" charset="0"/>
              </a:rPr>
              <a:t>CONCLUSIONS</a:t>
            </a:r>
          </a:p>
          <a:p>
            <a:endParaRPr lang="ro-RO" sz="1000" b="1" dirty="0">
              <a:latin typeface="Arial" charset="0"/>
              <a:ea typeface="Arial" charset="0"/>
              <a:cs typeface="Arial" charset="0"/>
            </a:endParaRPr>
          </a:p>
          <a:p>
            <a:pPr algn="just"/>
            <a:r>
              <a:rPr lang="ro-RO" sz="3200" dirty="0">
                <a:latin typeface="Arial" panose="020B0604020202020204" pitchFamily="34" charset="0"/>
                <a:cs typeface="Arial" panose="020B0604020202020204" pitchFamily="34" charset="0"/>
              </a:rPr>
              <a:t>1. </a:t>
            </a:r>
            <a:r>
              <a:rPr lang="en-US" sz="3200" dirty="0">
                <a:latin typeface="Arial" panose="020B0604020202020204" pitchFamily="34" charset="0"/>
                <a:cs typeface="Arial" panose="020B0604020202020204" pitchFamily="34" charset="0"/>
              </a:rPr>
              <a:t>The production potential achieved under the climatic conditions of 2024 and 2025 highlights the productive capacity of the studied table grape varieties, with Paula standing out through superior yields averaging 6.43 kg/vine, followed by Mara with 5.70 kg/vine and Gelu with 5.53 kg/vine, genotypes developed for the specific conditions of the </a:t>
            </a:r>
            <a:r>
              <a:rPr lang="en-US" sz="3200" dirty="0" err="1">
                <a:latin typeface="Arial" panose="020B0604020202020204" pitchFamily="34" charset="0"/>
                <a:cs typeface="Arial" panose="020B0604020202020204" pitchFamily="34" charset="0"/>
              </a:rPr>
              <a:t>Copou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Iași</a:t>
            </a:r>
            <a:r>
              <a:rPr lang="en-US" sz="3200" dirty="0">
                <a:latin typeface="Arial" panose="020B0604020202020204" pitchFamily="34" charset="0"/>
                <a:cs typeface="Arial" panose="020B0604020202020204" pitchFamily="34" charset="0"/>
              </a:rPr>
              <a:t> viticultural center.</a:t>
            </a:r>
            <a:r>
              <a:rPr lang="ro-RO"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The average grape yields obtained from the other genotypes ranged between 3.97 kg/vine for the </a:t>
            </a:r>
            <a:r>
              <a:rPr lang="en-US" sz="3200" dirty="0" err="1">
                <a:latin typeface="Arial" panose="020B0604020202020204" pitchFamily="34" charset="0"/>
                <a:cs typeface="Arial" panose="020B0604020202020204" pitchFamily="34" charset="0"/>
              </a:rPr>
              <a:t>Auriu</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Ștefănești</a:t>
            </a:r>
            <a:r>
              <a:rPr lang="en-US" sz="3200" dirty="0">
                <a:latin typeface="Arial" panose="020B0604020202020204" pitchFamily="34" charset="0"/>
                <a:cs typeface="Arial" panose="020B0604020202020204" pitchFamily="34" charset="0"/>
              </a:rPr>
              <a:t> variety and 5.58 kg/vine for the </a:t>
            </a:r>
            <a:r>
              <a:rPr lang="en-US" sz="3200" dirty="0" err="1">
                <a:latin typeface="Arial" panose="020B0604020202020204" pitchFamily="34" charset="0"/>
                <a:cs typeface="Arial" panose="020B0604020202020204" pitchFamily="34" charset="0"/>
              </a:rPr>
              <a:t>Argessis</a:t>
            </a:r>
            <a:r>
              <a:rPr lang="en-US" sz="3200" dirty="0">
                <a:latin typeface="Arial" panose="020B0604020202020204" pitchFamily="34" charset="0"/>
                <a:cs typeface="Arial" panose="020B0604020202020204" pitchFamily="34" charset="0"/>
              </a:rPr>
              <a:t> variety, indicating the possibility of expanding their cultivation.</a:t>
            </a:r>
          </a:p>
          <a:p>
            <a:pPr algn="just"/>
            <a:r>
              <a:rPr lang="ro-RO" sz="3200" i="1" dirty="0">
                <a:latin typeface="Arial" panose="020B0604020202020204" pitchFamily="34" charset="0"/>
                <a:cs typeface="Arial" panose="020B0604020202020204" pitchFamily="34" charset="0"/>
              </a:rPr>
              <a:t>2</a:t>
            </a:r>
            <a:r>
              <a:rPr lang="it-IT" sz="3200" i="1"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In the context of climate change over recent decades, the introduction into cultivation of the studied varieties contributes to the diversification of the varietal assortment of the </a:t>
            </a:r>
            <a:r>
              <a:rPr lang="en-US" sz="3200" dirty="0" err="1">
                <a:latin typeface="Arial" panose="020B0604020202020204" pitchFamily="34" charset="0"/>
                <a:cs typeface="Arial" panose="020B0604020202020204" pitchFamily="34" charset="0"/>
              </a:rPr>
              <a:t>Iași</a:t>
            </a:r>
            <a:r>
              <a:rPr lang="en-US" sz="3200" dirty="0">
                <a:latin typeface="Arial" panose="020B0604020202020204" pitchFamily="34" charset="0"/>
                <a:cs typeface="Arial" panose="020B0604020202020204" pitchFamily="34" charset="0"/>
              </a:rPr>
              <a:t> vineyard and to the extension of the consumption period for fresh grapes.</a:t>
            </a:r>
            <a:endParaRPr lang="ro-RO" sz="3200" dirty="0">
              <a:solidFill>
                <a:srgbClr val="FF0000"/>
              </a:solidFill>
              <a:latin typeface="Arial" panose="020B0604020202020204" pitchFamily="34" charset="0"/>
              <a:ea typeface="Arial" charset="0"/>
              <a:cs typeface="Arial" panose="020B0604020202020204" pitchFamily="34" charset="0"/>
            </a:endParaRPr>
          </a:p>
        </p:txBody>
      </p:sp>
      <p:cxnSp>
        <p:nvCxnSpPr>
          <p:cNvPr id="24" name="Straight Connector 23">
            <a:extLst>
              <a:ext uri="{FF2B5EF4-FFF2-40B4-BE49-F238E27FC236}">
                <a16:creationId xmlns:a16="http://schemas.microsoft.com/office/drawing/2014/main" id="{9173A689-0757-8BDB-1AA9-C9B9EF6459F2}"/>
              </a:ext>
            </a:extLst>
          </p:cNvPr>
          <p:cNvCxnSpPr/>
          <p:nvPr/>
        </p:nvCxnSpPr>
        <p:spPr>
          <a:xfrm>
            <a:off x="2567" y="4025422"/>
            <a:ext cx="28797858"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2775604-51AF-D0FF-35F4-6B9E9A8C64BB}"/>
              </a:ext>
            </a:extLst>
          </p:cNvPr>
          <p:cNvCxnSpPr/>
          <p:nvPr/>
        </p:nvCxnSpPr>
        <p:spPr>
          <a:xfrm>
            <a:off x="2567" y="4151014"/>
            <a:ext cx="28797858"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7567FFD-F327-86C2-40C6-B84F693C5A5E}"/>
              </a:ext>
            </a:extLst>
          </p:cNvPr>
          <p:cNvSpPr txBox="1"/>
          <p:nvPr/>
        </p:nvSpPr>
        <p:spPr>
          <a:xfrm>
            <a:off x="4421794" y="314541"/>
            <a:ext cx="19507917" cy="3375026"/>
          </a:xfrm>
          <a:prstGeom prst="rect">
            <a:avLst/>
          </a:prstGeom>
          <a:noFill/>
        </p:spPr>
        <p:txBody>
          <a:bodyPr wrap="square" rtlCol="0">
            <a:spAutoFit/>
          </a:bodyPr>
          <a:lstStyle/>
          <a:p>
            <a:pPr algn="ctr"/>
            <a:r>
              <a:rPr lang="en-US" sz="5333" b="1" dirty="0">
                <a:latin typeface="Arial Black" panose="020B0A04020102020204" pitchFamily="34" charset="0"/>
              </a:rPr>
              <a:t>The 5th Edition of the Annual Conference</a:t>
            </a:r>
          </a:p>
          <a:p>
            <a:pPr algn="ctr"/>
            <a:r>
              <a:rPr lang="en-US" sz="5333" b="1" dirty="0">
                <a:latin typeface="Arial Black" panose="020B0A04020102020204" pitchFamily="34" charset="0"/>
              </a:rPr>
              <a:t>“Romanian agricultural and forestry research: achievements and prospectives” </a:t>
            </a:r>
            <a:endParaRPr lang="ro-RO" sz="5333" b="1" dirty="0">
              <a:latin typeface="Arial Black" panose="020B0A04020102020204" pitchFamily="34" charset="0"/>
            </a:endParaRPr>
          </a:p>
          <a:p>
            <a:pPr algn="ctr"/>
            <a:r>
              <a:rPr lang="en-US" sz="5333" b="1" dirty="0">
                <a:latin typeface="Arial Black" panose="020B0A04020102020204" pitchFamily="34" charset="0"/>
              </a:rPr>
              <a:t>May 28, 2026</a:t>
            </a:r>
          </a:p>
        </p:txBody>
      </p:sp>
      <p:pic>
        <p:nvPicPr>
          <p:cNvPr id="26" name="Picture 25">
            <a:extLst>
              <a:ext uri="{FF2B5EF4-FFF2-40B4-BE49-F238E27FC236}">
                <a16:creationId xmlns:a16="http://schemas.microsoft.com/office/drawing/2014/main" id="{B16952AD-DD06-AEB6-9774-215D8704143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4772" y="81642"/>
            <a:ext cx="2582231" cy="3576425"/>
          </a:xfrm>
          <a:prstGeom prst="rect">
            <a:avLst/>
          </a:prstGeom>
          <a:noFill/>
        </p:spPr>
      </p:pic>
      <p:pic>
        <p:nvPicPr>
          <p:cNvPr id="3" name="Picture 3">
            <a:extLst>
              <a:ext uri="{FF2B5EF4-FFF2-40B4-BE49-F238E27FC236}">
                <a16:creationId xmlns:a16="http://schemas.microsoft.com/office/drawing/2014/main" id="{FDC5C99B-EF8D-70C3-06D0-035FF8707F0C}"/>
              </a:ext>
            </a:extLst>
          </p:cNvPr>
          <p:cNvPicPr>
            <a:picLocks noChangeAspect="1"/>
          </p:cNvPicPr>
          <p:nvPr/>
        </p:nvPicPr>
        <p:blipFill>
          <a:blip r:embed="rId3">
            <a:extLst>
              <a:ext uri="{BEBA8EAE-BF5A-486C-A8C5-ECC9F3942E4B}">
                <a14:imgProps xmlns:a14="http://schemas.microsoft.com/office/drawing/2010/main">
                  <a14:imgLayer r:embed="rId4">
                    <a14:imgEffect>
                      <a14:saturation sat="216000"/>
                    </a14:imgEffect>
                    <a14:imgEffect>
                      <a14:brightnessContrast bright="1000" contrast="-23000"/>
                    </a14:imgEffect>
                  </a14:imgLayer>
                </a14:imgProps>
              </a:ext>
              <a:ext uri="{28A0092B-C50C-407E-A947-70E740481C1C}">
                <a14:useLocalDpi xmlns:a14="http://schemas.microsoft.com/office/drawing/2010/main" val="0"/>
              </a:ext>
            </a:extLst>
          </a:blip>
          <a:srcRect/>
          <a:stretch>
            <a:fillRect/>
          </a:stretch>
        </p:blipFill>
        <p:spPr bwMode="auto">
          <a:xfrm>
            <a:off x="26218194" y="81642"/>
            <a:ext cx="2582232" cy="357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768FF587-D57E-7254-B625-3BE58238C60D}"/>
              </a:ext>
            </a:extLst>
          </p:cNvPr>
          <p:cNvSpPr txBox="1"/>
          <p:nvPr/>
        </p:nvSpPr>
        <p:spPr>
          <a:xfrm>
            <a:off x="259280" y="13039540"/>
            <a:ext cx="13883816" cy="5016758"/>
          </a:xfrm>
          <a:prstGeom prst="rect">
            <a:avLst/>
          </a:prstGeom>
          <a:noFill/>
        </p:spPr>
        <p:txBody>
          <a:bodyPr wrap="square">
            <a:spAutoFit/>
          </a:bodyPr>
          <a:lstStyle/>
          <a:p>
            <a:pPr algn="just"/>
            <a:r>
              <a:rPr lang="ro-RO" sz="3200" dirty="0">
                <a:latin typeface="Arial" panose="020B0604020202020204" pitchFamily="34" charset="0"/>
                <a:ea typeface="Times New Roman" panose="02020603050405020304" pitchFamily="18" charset="0"/>
                <a:cs typeface="Arial" panose="020B0604020202020204" pitchFamily="34" charset="0"/>
              </a:rPr>
              <a:t>      </a:t>
            </a:r>
            <a:r>
              <a:rPr lang="ro-RO" sz="3200" dirty="0">
                <a:latin typeface="Arial" panose="020B0604020202020204" pitchFamily="34" charset="0"/>
                <a:cs typeface="Arial" panose="020B0604020202020204" pitchFamily="34" charset="0"/>
              </a:rPr>
              <a:t>The study was conducted under the climatic conditions of the years 2024 and 2025, with the plant material consisting of the grapevine varieties Gelu, Paula, Muscat Timpuriu de București, Timpuriu de Pietroasa, Auriu de Ștefănești, Argesis, and Mara. Of these, only Gelu and Paula appear on the official list of varieties recommended for cultivation in the Copou Iași viticultural center. To assess the agrobiological and technological value of the varieties, the research focused on observations and determinations regarding the progression of vegetation phenophases, fertility and productivity, as well as the quantity and quality of the harvest, in direct relation to ecological factors.</a:t>
            </a:r>
            <a:endParaRPr lang="en-US" sz="3200" dirty="0">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0682AC8D-595B-CEFB-A9DB-36B62F6CEF33}"/>
              </a:ext>
            </a:extLst>
          </p:cNvPr>
          <p:cNvGraphicFramePr>
            <a:graphicFrameLocks noGrp="1"/>
          </p:cNvGraphicFramePr>
          <p:nvPr>
            <p:extLst>
              <p:ext uri="{D42A27DB-BD31-4B8C-83A1-F6EECF244321}">
                <p14:modId xmlns:p14="http://schemas.microsoft.com/office/powerpoint/2010/main" val="3606976805"/>
              </p:ext>
            </p:extLst>
          </p:nvPr>
        </p:nvGraphicFramePr>
        <p:xfrm>
          <a:off x="14466013" y="13056888"/>
          <a:ext cx="14105334" cy="4965100"/>
        </p:xfrm>
        <a:graphic>
          <a:graphicData uri="http://schemas.openxmlformats.org/drawingml/2006/table">
            <a:tbl>
              <a:tblPr firstRow="1" firstCol="1" bandRow="1">
                <a:tableStyleId>{5C22544A-7EE6-4342-B048-85BDC9FD1C3A}</a:tableStyleId>
              </a:tblPr>
              <a:tblGrid>
                <a:gridCol w="766243">
                  <a:extLst>
                    <a:ext uri="{9D8B030D-6E8A-4147-A177-3AD203B41FA5}">
                      <a16:colId xmlns:a16="http://schemas.microsoft.com/office/drawing/2014/main" val="1687276537"/>
                    </a:ext>
                  </a:extLst>
                </a:gridCol>
                <a:gridCol w="4816774">
                  <a:extLst>
                    <a:ext uri="{9D8B030D-6E8A-4147-A177-3AD203B41FA5}">
                      <a16:colId xmlns:a16="http://schemas.microsoft.com/office/drawing/2014/main" val="1337143311"/>
                    </a:ext>
                  </a:extLst>
                </a:gridCol>
                <a:gridCol w="5038571">
                  <a:extLst>
                    <a:ext uri="{9D8B030D-6E8A-4147-A177-3AD203B41FA5}">
                      <a16:colId xmlns:a16="http://schemas.microsoft.com/office/drawing/2014/main" val="3000358843"/>
                    </a:ext>
                  </a:extLst>
                </a:gridCol>
                <a:gridCol w="3483746">
                  <a:extLst>
                    <a:ext uri="{9D8B030D-6E8A-4147-A177-3AD203B41FA5}">
                      <a16:colId xmlns:a16="http://schemas.microsoft.com/office/drawing/2014/main" val="1020227763"/>
                    </a:ext>
                  </a:extLst>
                </a:gridCol>
              </a:tblGrid>
              <a:tr h="762962">
                <a:tc>
                  <a:txBody>
                    <a:bodyPr/>
                    <a:lstStyle/>
                    <a:p>
                      <a:pPr algn="ctr">
                        <a:buNone/>
                      </a:pPr>
                      <a:r>
                        <a:rPr lang="ro-RO" sz="2800" dirty="0">
                          <a:effectLst/>
                          <a:latin typeface="Arial" panose="020B0604020202020204" pitchFamily="34" charset="0"/>
                          <a:cs typeface="Arial" panose="020B0604020202020204" pitchFamily="34" charset="0"/>
                        </a:rPr>
                        <a:t>No. crt.</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Variety name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Parents</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Creating institution</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691114758"/>
                  </a:ext>
                </a:extLst>
              </a:tr>
              <a:tr h="381481">
                <a:tc>
                  <a:txBody>
                    <a:bodyPr/>
                    <a:lstStyle/>
                    <a:p>
                      <a:pPr algn="ctr">
                        <a:buNone/>
                      </a:pPr>
                      <a:r>
                        <a:rPr lang="ro-RO" sz="2800">
                          <a:effectLst/>
                          <a:latin typeface="Arial" panose="020B0604020202020204" pitchFamily="34" charset="0"/>
                          <a:cs typeface="Arial" panose="020B0604020202020204" pitchFamily="34" charset="0"/>
                        </a:rPr>
                        <a:t>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Gelu</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Coarnă neagră</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SCDVV Iași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994424643"/>
                  </a:ext>
                </a:extLst>
              </a:tr>
              <a:tr h="381481">
                <a:tc>
                  <a:txBody>
                    <a:bodyPr/>
                    <a:lstStyle/>
                    <a:p>
                      <a:pPr algn="ctr">
                        <a:buNone/>
                      </a:pPr>
                      <a:r>
                        <a:rPr lang="ro-RO" sz="2800">
                          <a:effectLst/>
                          <a:latin typeface="Arial" panose="020B0604020202020204" pitchFamily="34" charset="0"/>
                          <a:cs typeface="Arial" panose="020B0604020202020204" pitchFamily="34" charset="0"/>
                        </a:rPr>
                        <a:t>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Paula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Bicane x Aromat de Iași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a:effectLst/>
                          <a:latin typeface="Arial" panose="020B0604020202020204" pitchFamily="34" charset="0"/>
                          <a:cs typeface="Arial" panose="020B0604020202020204" pitchFamily="34" charset="0"/>
                        </a:rPr>
                        <a:t>SCDVV Iași</a:t>
                      </a:r>
                      <a:endParaRPr lang="en-US" sz="2800" b="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3608653711"/>
                  </a:ext>
                </a:extLst>
              </a:tr>
              <a:tr h="766128">
                <a:tc>
                  <a:txBody>
                    <a:bodyPr/>
                    <a:lstStyle/>
                    <a:p>
                      <a:pPr algn="ctr">
                        <a:buNone/>
                      </a:pPr>
                      <a:r>
                        <a:rPr lang="ro-RO" sz="2800">
                          <a:effectLst/>
                          <a:latin typeface="Arial" panose="020B0604020202020204" pitchFamily="34" charset="0"/>
                          <a:cs typeface="Arial" panose="020B0604020202020204" pitchFamily="34" charset="0"/>
                        </a:rPr>
                        <a:t>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Muscat Timpuriu de București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Coarnă albă x (Regina viilor x Muscat Perlă de Csaba)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IANB București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2199080897"/>
                  </a:ext>
                </a:extLst>
              </a:tr>
              <a:tr h="762962">
                <a:tc>
                  <a:txBody>
                    <a:bodyPr/>
                    <a:lstStyle/>
                    <a:p>
                      <a:pPr algn="ctr">
                        <a:buNone/>
                      </a:pPr>
                      <a:r>
                        <a:rPr lang="ro-RO" sz="2800">
                          <a:effectLst/>
                          <a:latin typeface="Arial" panose="020B0604020202020204" pitchFamily="34" charset="0"/>
                          <a:cs typeface="Arial" panose="020B0604020202020204" pitchFamily="34" charset="0"/>
                        </a:rPr>
                        <a:t>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Timpuriu de Pietroasa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Alphonse Lavallee x Regina viilor</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SCDVV Pietroasa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3510573709"/>
                  </a:ext>
                </a:extLst>
              </a:tr>
              <a:tr h="562310">
                <a:tc>
                  <a:txBody>
                    <a:bodyPr/>
                    <a:lstStyle/>
                    <a:p>
                      <a:pPr algn="ctr">
                        <a:buNone/>
                      </a:pPr>
                      <a:r>
                        <a:rPr lang="ro-RO" sz="2800">
                          <a:effectLst/>
                          <a:latin typeface="Arial" panose="020B0604020202020204" pitchFamily="34" charset="0"/>
                          <a:cs typeface="Arial" panose="020B0604020202020204" pitchFamily="34" charset="0"/>
                        </a:rPr>
                        <a:t>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Auriu de Ștefănești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Frumoasă albă x Augusta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INCDBH Ștefănești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2743273847"/>
                  </a:ext>
                </a:extLst>
              </a:tr>
              <a:tr h="381481">
                <a:tc>
                  <a:txBody>
                    <a:bodyPr/>
                    <a:lstStyle/>
                    <a:p>
                      <a:pPr algn="ctr">
                        <a:buNone/>
                      </a:pPr>
                      <a:r>
                        <a:rPr lang="ro-RO" sz="2800">
                          <a:effectLst/>
                          <a:latin typeface="Arial" panose="020B0604020202020204" pitchFamily="34" charset="0"/>
                          <a:cs typeface="Arial" panose="020B0604020202020204" pitchFamily="34" charset="0"/>
                        </a:rPr>
                        <a:t>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Argessis</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Moldova x Augusta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INCDBH Ștefănești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2627308770"/>
                  </a:ext>
                </a:extLst>
              </a:tr>
              <a:tr h="562310">
                <a:tc>
                  <a:txBody>
                    <a:bodyPr/>
                    <a:lstStyle/>
                    <a:p>
                      <a:pPr algn="ctr">
                        <a:buNone/>
                      </a:pPr>
                      <a:r>
                        <a:rPr lang="ro-RO" sz="2800" dirty="0">
                          <a:effectLst/>
                          <a:latin typeface="Arial" panose="020B0604020202020204" pitchFamily="34" charset="0"/>
                          <a:cs typeface="Arial" panose="020B0604020202020204" pitchFamily="34" charset="0"/>
                        </a:rPr>
                        <a:t>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buNone/>
                      </a:pPr>
                      <a:r>
                        <a:rPr lang="ro-RO" sz="2800" b="0" dirty="0">
                          <a:effectLst/>
                          <a:latin typeface="Arial" panose="020B0604020202020204" pitchFamily="34" charset="0"/>
                          <a:cs typeface="Arial" panose="020B0604020202020204" pitchFamily="34" charset="0"/>
                        </a:rPr>
                        <a:t>Mara</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a:effectLst/>
                          <a:latin typeface="Arial" panose="020B0604020202020204" pitchFamily="34" charset="0"/>
                          <a:cs typeface="Arial" panose="020B0604020202020204" pitchFamily="34" charset="0"/>
                        </a:rPr>
                        <a:t>Seyve -Villard 12.303 x Ozana</a:t>
                      </a:r>
                      <a:endParaRPr lang="en-US" sz="2800" b="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0" dirty="0">
                          <a:effectLst/>
                          <a:latin typeface="Arial" panose="020B0604020202020204" pitchFamily="34" charset="0"/>
                          <a:cs typeface="Arial" panose="020B0604020202020204" pitchFamily="34" charset="0"/>
                        </a:rPr>
                        <a:t>SCDVV Iași</a:t>
                      </a:r>
                      <a:endParaRPr lang="en-US" sz="2800" b="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4108817659"/>
                  </a:ext>
                </a:extLst>
              </a:tr>
            </a:tbl>
          </a:graphicData>
        </a:graphic>
      </p:graphicFrame>
      <p:graphicFrame>
        <p:nvGraphicFramePr>
          <p:cNvPr id="8" name="Table 7">
            <a:extLst>
              <a:ext uri="{FF2B5EF4-FFF2-40B4-BE49-F238E27FC236}">
                <a16:creationId xmlns:a16="http://schemas.microsoft.com/office/drawing/2014/main" id="{A87C00D2-5750-8202-252C-40CBF17646E2}"/>
              </a:ext>
            </a:extLst>
          </p:cNvPr>
          <p:cNvGraphicFramePr>
            <a:graphicFrameLocks noGrp="1"/>
          </p:cNvGraphicFramePr>
          <p:nvPr>
            <p:extLst>
              <p:ext uri="{D42A27DB-BD31-4B8C-83A1-F6EECF244321}">
                <p14:modId xmlns:p14="http://schemas.microsoft.com/office/powerpoint/2010/main" val="1824302158"/>
              </p:ext>
            </p:extLst>
          </p:nvPr>
        </p:nvGraphicFramePr>
        <p:xfrm>
          <a:off x="14466013" y="24193103"/>
          <a:ext cx="14105334" cy="7924800"/>
        </p:xfrm>
        <a:graphic>
          <a:graphicData uri="http://schemas.openxmlformats.org/drawingml/2006/table">
            <a:tbl>
              <a:tblPr firstRow="1" firstCol="1" bandRow="1" bandCol="1">
                <a:tableStyleId>{5C22544A-7EE6-4342-B048-85BDC9FD1C3A}</a:tableStyleId>
              </a:tblPr>
              <a:tblGrid>
                <a:gridCol w="3799462">
                  <a:extLst>
                    <a:ext uri="{9D8B030D-6E8A-4147-A177-3AD203B41FA5}">
                      <a16:colId xmlns:a16="http://schemas.microsoft.com/office/drawing/2014/main" val="1646162973"/>
                    </a:ext>
                  </a:extLst>
                </a:gridCol>
                <a:gridCol w="1187093">
                  <a:extLst>
                    <a:ext uri="{9D8B030D-6E8A-4147-A177-3AD203B41FA5}">
                      <a16:colId xmlns:a16="http://schemas.microsoft.com/office/drawing/2014/main" val="3324838098"/>
                    </a:ext>
                  </a:extLst>
                </a:gridCol>
                <a:gridCol w="1259773">
                  <a:extLst>
                    <a:ext uri="{9D8B030D-6E8A-4147-A177-3AD203B41FA5}">
                      <a16:colId xmlns:a16="http://schemas.microsoft.com/office/drawing/2014/main" val="3543889938"/>
                    </a:ext>
                  </a:extLst>
                </a:gridCol>
                <a:gridCol w="1211320">
                  <a:extLst>
                    <a:ext uri="{9D8B030D-6E8A-4147-A177-3AD203B41FA5}">
                      <a16:colId xmlns:a16="http://schemas.microsoft.com/office/drawing/2014/main" val="1825499894"/>
                    </a:ext>
                  </a:extLst>
                </a:gridCol>
                <a:gridCol w="944161">
                  <a:extLst>
                    <a:ext uri="{9D8B030D-6E8A-4147-A177-3AD203B41FA5}">
                      <a16:colId xmlns:a16="http://schemas.microsoft.com/office/drawing/2014/main" val="2389048787"/>
                    </a:ext>
                  </a:extLst>
                </a:gridCol>
                <a:gridCol w="1140705">
                  <a:extLst>
                    <a:ext uri="{9D8B030D-6E8A-4147-A177-3AD203B41FA5}">
                      <a16:colId xmlns:a16="http://schemas.microsoft.com/office/drawing/2014/main" val="4124856509"/>
                    </a:ext>
                  </a:extLst>
                </a:gridCol>
                <a:gridCol w="1140705">
                  <a:extLst>
                    <a:ext uri="{9D8B030D-6E8A-4147-A177-3AD203B41FA5}">
                      <a16:colId xmlns:a16="http://schemas.microsoft.com/office/drawing/2014/main" val="3493373713"/>
                    </a:ext>
                  </a:extLst>
                </a:gridCol>
                <a:gridCol w="1140705">
                  <a:extLst>
                    <a:ext uri="{9D8B030D-6E8A-4147-A177-3AD203B41FA5}">
                      <a16:colId xmlns:a16="http://schemas.microsoft.com/office/drawing/2014/main" val="1496882123"/>
                    </a:ext>
                  </a:extLst>
                </a:gridCol>
                <a:gridCol w="1140705">
                  <a:extLst>
                    <a:ext uri="{9D8B030D-6E8A-4147-A177-3AD203B41FA5}">
                      <a16:colId xmlns:a16="http://schemas.microsoft.com/office/drawing/2014/main" val="1810736015"/>
                    </a:ext>
                  </a:extLst>
                </a:gridCol>
                <a:gridCol w="1140705">
                  <a:extLst>
                    <a:ext uri="{9D8B030D-6E8A-4147-A177-3AD203B41FA5}">
                      <a16:colId xmlns:a16="http://schemas.microsoft.com/office/drawing/2014/main" val="3435698656"/>
                    </a:ext>
                  </a:extLst>
                </a:gridCol>
              </a:tblGrid>
              <a:tr h="471424">
                <a:tc rowSpan="2">
                  <a:txBody>
                    <a:bodyPr/>
                    <a:lstStyle/>
                    <a:p>
                      <a:pPr>
                        <a:buNone/>
                      </a:pPr>
                      <a:r>
                        <a:rPr lang="ro-RO" sz="2800" dirty="0">
                          <a:effectLst/>
                          <a:latin typeface="Arial" panose="020B0604020202020204" pitchFamily="34" charset="0"/>
                          <a:cs typeface="Arial" panose="020B0604020202020204" pitchFamily="34" charset="0"/>
                        </a:rPr>
                        <a:t>Genotype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rowSpan="2">
                  <a:txBody>
                    <a:bodyPr/>
                    <a:lstStyle/>
                    <a:p>
                      <a:pPr algn="ctr">
                        <a:buNone/>
                      </a:pPr>
                      <a:r>
                        <a:rPr lang="ro-RO" sz="2800" dirty="0">
                          <a:effectLst/>
                          <a:latin typeface="Arial" panose="020B0604020202020204" pitchFamily="34" charset="0"/>
                          <a:cs typeface="Arial" panose="020B0604020202020204" pitchFamily="34" charset="0"/>
                        </a:rPr>
                        <a:t>Year</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gridSpan="2">
                  <a:txBody>
                    <a:bodyPr/>
                    <a:lstStyle/>
                    <a:p>
                      <a:pPr algn="ctr">
                        <a:buNone/>
                      </a:pPr>
                      <a:r>
                        <a:rPr lang="ro-RO" sz="2800" dirty="0">
                          <a:effectLst/>
                          <a:latin typeface="Arial" panose="020B0604020202020204" pitchFamily="34" charset="0"/>
                          <a:cs typeface="Arial" panose="020B0604020202020204" pitchFamily="34" charset="0"/>
                        </a:rPr>
                        <a:t>Bud burst</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hMerge="1">
                  <a:txBody>
                    <a:bodyPr/>
                    <a:lstStyle/>
                    <a:p>
                      <a:endParaRPr lang="en-US"/>
                    </a:p>
                  </a:txBody>
                  <a:tcPr/>
                </a:tc>
                <a:tc gridSpan="2">
                  <a:txBody>
                    <a:bodyPr/>
                    <a:lstStyle/>
                    <a:p>
                      <a:pPr algn="ctr">
                        <a:buNone/>
                      </a:pPr>
                      <a:r>
                        <a:rPr lang="ro-RO" sz="2800" dirty="0">
                          <a:effectLst/>
                          <a:latin typeface="Arial" panose="020B0604020202020204" pitchFamily="34" charset="0"/>
                          <a:cs typeface="Arial" panose="020B0604020202020204" pitchFamily="34" charset="0"/>
                        </a:rPr>
                        <a:t>Flowering</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hMerge="1">
                  <a:txBody>
                    <a:bodyPr/>
                    <a:lstStyle/>
                    <a:p>
                      <a:endParaRPr lang="en-US"/>
                    </a:p>
                  </a:txBody>
                  <a:tcPr/>
                </a:tc>
                <a:tc gridSpan="2">
                  <a:txBody>
                    <a:bodyPr/>
                    <a:lstStyle/>
                    <a:p>
                      <a:pPr marL="0" algn="ctr" defTabSz="2880086" rtl="0" eaLnBrk="1" latinLnBrk="0" hangingPunct="1">
                        <a:buNone/>
                      </a:pPr>
                      <a:r>
                        <a:rPr lang="ro-RO" sz="2800" b="1" kern="1200" dirty="0">
                          <a:solidFill>
                            <a:schemeClr val="lt1"/>
                          </a:solidFill>
                          <a:effectLst/>
                          <a:latin typeface="Arial" panose="020B0604020202020204" pitchFamily="34" charset="0"/>
                          <a:ea typeface="+mn-ea"/>
                          <a:cs typeface="Arial" panose="020B0604020202020204" pitchFamily="34" charset="0"/>
                        </a:rPr>
                        <a:t>Véraison</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tc>
                <a:tc hMerge="1">
                  <a:txBody>
                    <a:bodyPr/>
                    <a:lstStyle/>
                    <a:p>
                      <a:endParaRPr lang="en-US"/>
                    </a:p>
                  </a:txBody>
                  <a:tcPr/>
                </a:tc>
                <a:tc gridSpan="2">
                  <a:txBody>
                    <a:bodyPr/>
                    <a:lstStyle/>
                    <a:p>
                      <a:pPr marL="0" algn="ctr" defTabSz="2880086" rtl="0" eaLnBrk="1" latinLnBrk="0" hangingPunct="1">
                        <a:buNone/>
                      </a:pPr>
                      <a:r>
                        <a:rPr lang="ro-RO" sz="2800" b="1" kern="1200" dirty="0">
                          <a:solidFill>
                            <a:schemeClr val="lt1"/>
                          </a:solidFill>
                          <a:effectLst/>
                          <a:latin typeface="Arial" panose="020B0604020202020204" pitchFamily="34" charset="0"/>
                          <a:ea typeface="+mn-ea"/>
                          <a:cs typeface="Arial" panose="020B0604020202020204" pitchFamily="34" charset="0"/>
                        </a:rPr>
                        <a:t>Grape maturity</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tc>
                <a:tc hMerge="1">
                  <a:txBody>
                    <a:bodyPr/>
                    <a:lstStyle/>
                    <a:p>
                      <a:endParaRPr lang="en-US"/>
                    </a:p>
                  </a:txBody>
                  <a:tcPr/>
                </a:tc>
                <a:extLst>
                  <a:ext uri="{0D108BD9-81ED-4DB2-BD59-A6C34878D82A}">
                    <a16:rowId xmlns:a16="http://schemas.microsoft.com/office/drawing/2014/main" val="4024695483"/>
                  </a:ext>
                </a:extLst>
              </a:tr>
              <a:tr h="471424">
                <a:tc vMerge="1">
                  <a:txBody>
                    <a:bodyPr/>
                    <a:lstStyle/>
                    <a:p>
                      <a:endParaRPr lang="en-US"/>
                    </a:p>
                  </a:txBody>
                  <a:tcPr/>
                </a:tc>
                <a:tc vMerge="1">
                  <a:txBody>
                    <a:bodyPr/>
                    <a:lstStyle/>
                    <a:p>
                      <a:endParaRPr lang="en-US"/>
                    </a:p>
                  </a:txBody>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date</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Σ</a:t>
                      </a:r>
                      <a:r>
                        <a:rPr lang="ro-RO" sz="2800" b="1" kern="1200" baseline="30000" dirty="0">
                          <a:solidFill>
                            <a:schemeClr val="lt1"/>
                          </a:solidFill>
                          <a:effectLst/>
                          <a:latin typeface="Arial" panose="020B0604020202020204" pitchFamily="34" charset="0"/>
                          <a:ea typeface="+mn-ea"/>
                          <a:cs typeface="Arial" panose="020B0604020202020204" pitchFamily="34" charset="0"/>
                        </a:rPr>
                        <a:t>o</a:t>
                      </a:r>
                      <a:r>
                        <a:rPr lang="ro-RO" sz="2800" b="1" kern="1200" dirty="0">
                          <a:solidFill>
                            <a:schemeClr val="lt1"/>
                          </a:solidFill>
                          <a:effectLst/>
                          <a:latin typeface="Arial" panose="020B0604020202020204" pitchFamily="34" charset="0"/>
                          <a:ea typeface="+mn-ea"/>
                          <a:cs typeface="Arial" panose="020B0604020202020204" pitchFamily="34" charset="0"/>
                        </a:rPr>
                        <a:t>tu</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date</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Σ</a:t>
                      </a:r>
                      <a:r>
                        <a:rPr lang="ro-RO" sz="2800" b="1" kern="1200" baseline="30000" dirty="0">
                          <a:solidFill>
                            <a:schemeClr val="lt1"/>
                          </a:solidFill>
                          <a:effectLst/>
                          <a:latin typeface="Arial" panose="020B0604020202020204" pitchFamily="34" charset="0"/>
                          <a:ea typeface="+mn-ea"/>
                          <a:cs typeface="Arial" panose="020B0604020202020204" pitchFamily="34" charset="0"/>
                        </a:rPr>
                        <a:t>o</a:t>
                      </a:r>
                      <a:r>
                        <a:rPr lang="ro-RO" sz="2800" b="1" kern="1200" dirty="0">
                          <a:solidFill>
                            <a:schemeClr val="lt1"/>
                          </a:solidFill>
                          <a:effectLst/>
                          <a:latin typeface="Arial" panose="020B0604020202020204" pitchFamily="34" charset="0"/>
                          <a:ea typeface="+mn-ea"/>
                          <a:cs typeface="Arial" panose="020B0604020202020204" pitchFamily="34" charset="0"/>
                        </a:rPr>
                        <a:t>tu</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date</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Σ</a:t>
                      </a:r>
                      <a:r>
                        <a:rPr lang="ro-RO" sz="2800" b="1" kern="1200" baseline="30000" dirty="0">
                          <a:solidFill>
                            <a:schemeClr val="lt1"/>
                          </a:solidFill>
                          <a:effectLst/>
                          <a:latin typeface="Arial" panose="020B0604020202020204" pitchFamily="34" charset="0"/>
                          <a:ea typeface="+mn-ea"/>
                          <a:cs typeface="Arial" panose="020B0604020202020204" pitchFamily="34" charset="0"/>
                        </a:rPr>
                        <a:t>o</a:t>
                      </a:r>
                      <a:r>
                        <a:rPr lang="ro-RO" sz="2800" b="1" kern="1200" dirty="0">
                          <a:solidFill>
                            <a:schemeClr val="lt1"/>
                          </a:solidFill>
                          <a:effectLst/>
                          <a:latin typeface="Arial" panose="020B0604020202020204" pitchFamily="34" charset="0"/>
                          <a:ea typeface="+mn-ea"/>
                          <a:cs typeface="Arial" panose="020B0604020202020204" pitchFamily="34" charset="0"/>
                        </a:rPr>
                        <a:t>tu</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date</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Σ</a:t>
                      </a:r>
                      <a:r>
                        <a:rPr lang="ro-RO" sz="2800" b="1" kern="1200" baseline="30000" dirty="0">
                          <a:solidFill>
                            <a:schemeClr val="lt1"/>
                          </a:solidFill>
                          <a:effectLst/>
                          <a:latin typeface="Arial" panose="020B0604020202020204" pitchFamily="34" charset="0"/>
                          <a:ea typeface="+mn-ea"/>
                          <a:cs typeface="Arial" panose="020B0604020202020204" pitchFamily="34" charset="0"/>
                        </a:rPr>
                        <a:t>o</a:t>
                      </a:r>
                      <a:r>
                        <a:rPr lang="ro-RO" sz="2800" b="1" kern="1200" dirty="0">
                          <a:solidFill>
                            <a:schemeClr val="lt1"/>
                          </a:solidFill>
                          <a:effectLst/>
                          <a:latin typeface="Arial" panose="020B0604020202020204" pitchFamily="34" charset="0"/>
                          <a:ea typeface="+mn-ea"/>
                          <a:cs typeface="Arial" panose="020B0604020202020204" pitchFamily="34" charset="0"/>
                        </a:rPr>
                        <a:t>t u</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solidFill>
                      <a:schemeClr val="accent1"/>
                    </a:solidFill>
                  </a:tcPr>
                </a:tc>
                <a:extLst>
                  <a:ext uri="{0D108BD9-81ED-4DB2-BD59-A6C34878D82A}">
                    <a16:rowId xmlns:a16="http://schemas.microsoft.com/office/drawing/2014/main" val="159559209"/>
                  </a:ext>
                </a:extLst>
              </a:tr>
              <a:tr h="471424">
                <a:tc rowSpan="2">
                  <a:txBody>
                    <a:bodyPr/>
                    <a:lstStyle/>
                    <a:p>
                      <a:pPr>
                        <a:buNone/>
                      </a:pPr>
                      <a:r>
                        <a:rPr lang="ro-RO" sz="2800" dirty="0">
                          <a:effectLst/>
                          <a:latin typeface="Arial" panose="020B0604020202020204" pitchFamily="34" charset="0"/>
                          <a:cs typeface="Arial" panose="020B0604020202020204" pitchFamily="34" charset="0"/>
                        </a:rPr>
                        <a:t>Gelu</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03.04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01.06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337,8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22.07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720,1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23.08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442,1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1716388060"/>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21.04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44,2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09.06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290,4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30.07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619,2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28.08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318,7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903511994"/>
                  </a:ext>
                </a:extLst>
              </a:tr>
              <a:tr h="471424">
                <a:tc rowSpan="2">
                  <a:txBody>
                    <a:bodyPr/>
                    <a:lstStyle/>
                    <a:p>
                      <a:pPr>
                        <a:buNone/>
                      </a:pPr>
                      <a:r>
                        <a:rPr lang="ro-RO" sz="2800">
                          <a:effectLst/>
                          <a:latin typeface="Arial" panose="020B0604020202020204" pitchFamily="34" charset="0"/>
                          <a:cs typeface="Arial" panose="020B0604020202020204" pitchFamily="34" charset="0"/>
                        </a:rPr>
                        <a:t>Paula</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05.04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26,9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27.05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289,8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13.07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613,5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09.08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380,8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1742791468"/>
                  </a:ext>
                </a:extLst>
              </a:tr>
              <a:tr h="471424">
                <a:tc vMerge="1">
                  <a:txBody>
                    <a:bodyPr/>
                    <a:lstStyle/>
                    <a:p>
                      <a:endParaRPr lang="en-US"/>
                    </a:p>
                  </a:txBody>
                  <a:tcPr/>
                </a:tc>
                <a:tc>
                  <a:txBody>
                    <a:bodyPr/>
                    <a:lstStyle/>
                    <a:p>
                      <a:pPr algn="ctr">
                        <a:buNone/>
                      </a:pPr>
                      <a:r>
                        <a:rPr lang="ro-RO" sz="2800" b="1">
                          <a:effectLst/>
                          <a:latin typeface="Arial" panose="020B0604020202020204" pitchFamily="34" charset="0"/>
                          <a:cs typeface="Arial" panose="020B0604020202020204" pitchFamily="34" charset="0"/>
                        </a:rPr>
                        <a:t>2025</a:t>
                      </a:r>
                      <a:endParaRPr lang="en-US" sz="2800" b="1">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19.04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27,3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07.06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281,9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23.07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542,2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19.08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354,4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1664380100"/>
                  </a:ext>
                </a:extLst>
              </a:tr>
              <a:tr h="471424">
                <a:tc rowSpan="2">
                  <a:txBody>
                    <a:bodyPr/>
                    <a:lstStyle/>
                    <a:p>
                      <a:pPr>
                        <a:buNone/>
                      </a:pPr>
                      <a:r>
                        <a:rPr lang="ro-RO" sz="2800">
                          <a:effectLst/>
                          <a:latin typeface="Arial" panose="020B0604020202020204" pitchFamily="34" charset="0"/>
                          <a:cs typeface="Arial" panose="020B0604020202020204" pitchFamily="34" charset="0"/>
                        </a:rPr>
                        <a:t>Muscat Timpuriu de București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03.04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26.05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290,1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14.07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635,5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09.08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358,8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3007317550"/>
                  </a:ext>
                </a:extLst>
              </a:tr>
              <a:tr h="471424">
                <a:tc vMerge="1">
                  <a:txBody>
                    <a:bodyPr/>
                    <a:lstStyle/>
                    <a:p>
                      <a:endParaRPr lang="en-US"/>
                    </a:p>
                  </a:txBody>
                  <a:tcPr/>
                </a:tc>
                <a:tc>
                  <a:txBody>
                    <a:bodyPr/>
                    <a:lstStyle/>
                    <a:p>
                      <a:pPr algn="ctr">
                        <a:buNone/>
                      </a:pPr>
                      <a:r>
                        <a:rPr lang="ro-RO" sz="2800" b="1">
                          <a:effectLst/>
                          <a:latin typeface="Arial" panose="020B0604020202020204" pitchFamily="34" charset="0"/>
                          <a:cs typeface="Arial" panose="020B0604020202020204" pitchFamily="34" charset="0"/>
                        </a:rPr>
                        <a:t>2025</a:t>
                      </a:r>
                      <a:endParaRPr lang="en-US" sz="2800" b="1">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20.04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34,5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06.06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259,6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31.07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670,5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26.08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307,9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297601619"/>
                  </a:ext>
                </a:extLst>
              </a:tr>
              <a:tr h="471424">
                <a:tc rowSpan="2">
                  <a:txBody>
                    <a:bodyPr/>
                    <a:lstStyle/>
                    <a:p>
                      <a:pPr>
                        <a:buNone/>
                      </a:pPr>
                      <a:r>
                        <a:rPr lang="ro-RO" sz="2800">
                          <a:effectLst/>
                          <a:latin typeface="Arial" panose="020B0604020202020204" pitchFamily="34" charset="0"/>
                          <a:cs typeface="Arial" panose="020B0604020202020204" pitchFamily="34" charset="0"/>
                        </a:rPr>
                        <a:t>Timpuriu de Pietroasa</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04.04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23,7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27.05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293,0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19.07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722,2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12.08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324,2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457524794"/>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21.04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44,2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08.06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280,0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30.07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629,6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27.08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329,2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295162191"/>
                  </a:ext>
                </a:extLst>
              </a:tr>
              <a:tr h="471424">
                <a:tc rowSpan="2">
                  <a:txBody>
                    <a:bodyPr/>
                    <a:lstStyle/>
                    <a:p>
                      <a:pPr>
                        <a:buNone/>
                      </a:pPr>
                      <a:r>
                        <a:rPr lang="ro-RO" sz="2800">
                          <a:effectLst/>
                          <a:latin typeface="Arial" panose="020B0604020202020204" pitchFamily="34" charset="0"/>
                          <a:cs typeface="Arial" panose="020B0604020202020204" pitchFamily="34" charset="0"/>
                        </a:rPr>
                        <a:t>Auriu de Ștefănești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05.04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26,9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29.05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300,7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16.07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660,7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12.08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358,6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4247019514"/>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17.04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17,3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06.06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276,8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20.07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510,1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25.08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460,2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284510046"/>
                  </a:ext>
                </a:extLst>
              </a:tr>
              <a:tr h="471424">
                <a:tc rowSpan="2">
                  <a:txBody>
                    <a:bodyPr/>
                    <a:lstStyle/>
                    <a:p>
                      <a:pPr>
                        <a:buNone/>
                      </a:pPr>
                      <a:r>
                        <a:rPr lang="ro-RO" sz="2800" dirty="0">
                          <a:effectLst/>
                          <a:latin typeface="Arial" panose="020B0604020202020204" pitchFamily="34" charset="0"/>
                          <a:cs typeface="Arial" panose="020B0604020202020204" pitchFamily="34" charset="0"/>
                        </a:rPr>
                        <a:t>Argessis</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09.04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51,3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01.06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307,0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05.08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898,1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11.09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505,6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118314293"/>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20.04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34,5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07.06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274,7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01.08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667,4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11.09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498,8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extLst>
                  <a:ext uri="{0D108BD9-81ED-4DB2-BD59-A6C34878D82A}">
                    <a16:rowId xmlns:a16="http://schemas.microsoft.com/office/drawing/2014/main" val="29686704"/>
                  </a:ext>
                </a:extLst>
              </a:tr>
              <a:tr h="471424">
                <a:tc rowSpan="2">
                  <a:txBody>
                    <a:bodyPr/>
                    <a:lstStyle/>
                    <a:p>
                      <a:pPr>
                        <a:buNone/>
                      </a:pPr>
                      <a:r>
                        <a:rPr lang="ro-RO" sz="2800">
                          <a:effectLst/>
                          <a:latin typeface="Arial" panose="020B0604020202020204" pitchFamily="34" charset="0"/>
                          <a:cs typeface="Arial" panose="020B0604020202020204" pitchFamily="34" charset="0"/>
                        </a:rPr>
                        <a:t>Mara</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05.04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26,9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28.05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a:effectLst/>
                          <a:latin typeface="Arial" panose="020B0604020202020204" pitchFamily="34" charset="0"/>
                          <a:cs typeface="Arial" panose="020B0604020202020204" pitchFamily="34" charset="0"/>
                        </a:rPr>
                        <a:t>295,3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31.07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867,2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16.09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612,0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1808137215"/>
                  </a:ext>
                </a:extLst>
              </a:tr>
              <a:tr h="471424">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20.04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34,5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05.06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dirty="0">
                          <a:effectLst/>
                          <a:latin typeface="Arial" panose="020B0604020202020204" pitchFamily="34" charset="0"/>
                          <a:cs typeface="Arial" panose="020B0604020202020204" pitchFamily="34" charset="0"/>
                        </a:rPr>
                        <a:t>244,7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tc>
                <a:tc>
                  <a:txBody>
                    <a:bodyPr/>
                    <a:lstStyle/>
                    <a:p>
                      <a:pPr algn="ctr">
                        <a:buNone/>
                      </a:pPr>
                      <a:r>
                        <a:rPr lang="ro-RO" sz="2800">
                          <a:effectLst/>
                          <a:latin typeface="Arial" panose="020B0604020202020204" pitchFamily="34" charset="0"/>
                          <a:cs typeface="Arial" panose="020B0604020202020204" pitchFamily="34" charset="0"/>
                        </a:rPr>
                        <a:t>04.08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740,3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21.09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b"/>
                </a:tc>
                <a:tc>
                  <a:txBody>
                    <a:bodyPr/>
                    <a:lstStyle/>
                    <a:p>
                      <a:pPr algn="ctr">
                        <a:buNone/>
                      </a:pPr>
                      <a:r>
                        <a:rPr lang="ro-RO" sz="2800" dirty="0">
                          <a:effectLst/>
                          <a:latin typeface="Arial" panose="020B0604020202020204" pitchFamily="34" charset="0"/>
                          <a:cs typeface="Arial" panose="020B0604020202020204" pitchFamily="34" charset="0"/>
                        </a:rPr>
                        <a:t>531,5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extLst>
                  <a:ext uri="{0D108BD9-81ED-4DB2-BD59-A6C34878D82A}">
                    <a16:rowId xmlns:a16="http://schemas.microsoft.com/office/drawing/2014/main" val="934901437"/>
                  </a:ext>
                </a:extLst>
              </a:tr>
            </a:tbl>
          </a:graphicData>
        </a:graphic>
      </p:graphicFrame>
      <p:graphicFrame>
        <p:nvGraphicFramePr>
          <p:cNvPr id="9" name="Table 8">
            <a:extLst>
              <a:ext uri="{FF2B5EF4-FFF2-40B4-BE49-F238E27FC236}">
                <a16:creationId xmlns:a16="http://schemas.microsoft.com/office/drawing/2014/main" id="{B9D2937B-8774-E4B5-0AD4-E3E830268A21}"/>
              </a:ext>
            </a:extLst>
          </p:cNvPr>
          <p:cNvGraphicFramePr>
            <a:graphicFrameLocks noGrp="1"/>
          </p:cNvGraphicFramePr>
          <p:nvPr>
            <p:extLst>
              <p:ext uri="{D42A27DB-BD31-4B8C-83A1-F6EECF244321}">
                <p14:modId xmlns:p14="http://schemas.microsoft.com/office/powerpoint/2010/main" val="1448541172"/>
              </p:ext>
            </p:extLst>
          </p:nvPr>
        </p:nvGraphicFramePr>
        <p:xfrm>
          <a:off x="259280" y="34406784"/>
          <a:ext cx="28376789" cy="4755886"/>
        </p:xfrm>
        <a:graphic>
          <a:graphicData uri="http://schemas.openxmlformats.org/drawingml/2006/table">
            <a:tbl>
              <a:tblPr firstRow="1" firstCol="1" bandRow="1">
                <a:tableStyleId>{5C22544A-7EE6-4342-B048-85BDC9FD1C3A}</a:tableStyleId>
              </a:tblPr>
              <a:tblGrid>
                <a:gridCol w="4433036">
                  <a:extLst>
                    <a:ext uri="{9D8B030D-6E8A-4147-A177-3AD203B41FA5}">
                      <a16:colId xmlns:a16="http://schemas.microsoft.com/office/drawing/2014/main" val="655216219"/>
                    </a:ext>
                  </a:extLst>
                </a:gridCol>
                <a:gridCol w="1358662">
                  <a:extLst>
                    <a:ext uri="{9D8B030D-6E8A-4147-A177-3AD203B41FA5}">
                      <a16:colId xmlns:a16="http://schemas.microsoft.com/office/drawing/2014/main" val="626382456"/>
                    </a:ext>
                  </a:extLst>
                </a:gridCol>
                <a:gridCol w="1358662">
                  <a:extLst>
                    <a:ext uri="{9D8B030D-6E8A-4147-A177-3AD203B41FA5}">
                      <a16:colId xmlns:a16="http://schemas.microsoft.com/office/drawing/2014/main" val="1192986389"/>
                    </a:ext>
                  </a:extLst>
                </a:gridCol>
                <a:gridCol w="1444697">
                  <a:extLst>
                    <a:ext uri="{9D8B030D-6E8A-4147-A177-3AD203B41FA5}">
                      <a16:colId xmlns:a16="http://schemas.microsoft.com/office/drawing/2014/main" val="322748407"/>
                    </a:ext>
                  </a:extLst>
                </a:gridCol>
                <a:gridCol w="1444697">
                  <a:extLst>
                    <a:ext uri="{9D8B030D-6E8A-4147-A177-3AD203B41FA5}">
                      <a16:colId xmlns:a16="http://schemas.microsoft.com/office/drawing/2014/main" val="2902591263"/>
                    </a:ext>
                  </a:extLst>
                </a:gridCol>
                <a:gridCol w="1347537">
                  <a:extLst>
                    <a:ext uri="{9D8B030D-6E8A-4147-A177-3AD203B41FA5}">
                      <a16:colId xmlns:a16="http://schemas.microsoft.com/office/drawing/2014/main" val="976442736"/>
                    </a:ext>
                  </a:extLst>
                </a:gridCol>
                <a:gridCol w="1347537">
                  <a:extLst>
                    <a:ext uri="{9D8B030D-6E8A-4147-A177-3AD203B41FA5}">
                      <a16:colId xmlns:a16="http://schemas.microsoft.com/office/drawing/2014/main" val="2406379031"/>
                    </a:ext>
                  </a:extLst>
                </a:gridCol>
                <a:gridCol w="1046748">
                  <a:extLst>
                    <a:ext uri="{9D8B030D-6E8A-4147-A177-3AD203B41FA5}">
                      <a16:colId xmlns:a16="http://schemas.microsoft.com/office/drawing/2014/main" val="4036830842"/>
                    </a:ext>
                  </a:extLst>
                </a:gridCol>
                <a:gridCol w="1046748">
                  <a:extLst>
                    <a:ext uri="{9D8B030D-6E8A-4147-A177-3AD203B41FA5}">
                      <a16:colId xmlns:a16="http://schemas.microsoft.com/office/drawing/2014/main" val="1650482011"/>
                    </a:ext>
                  </a:extLst>
                </a:gridCol>
                <a:gridCol w="1466039">
                  <a:extLst>
                    <a:ext uri="{9D8B030D-6E8A-4147-A177-3AD203B41FA5}">
                      <a16:colId xmlns:a16="http://schemas.microsoft.com/office/drawing/2014/main" val="3495735614"/>
                    </a:ext>
                  </a:extLst>
                </a:gridCol>
                <a:gridCol w="1084656">
                  <a:extLst>
                    <a:ext uri="{9D8B030D-6E8A-4147-A177-3AD203B41FA5}">
                      <a16:colId xmlns:a16="http://schemas.microsoft.com/office/drawing/2014/main" val="1939636808"/>
                    </a:ext>
                  </a:extLst>
                </a:gridCol>
                <a:gridCol w="1596715">
                  <a:extLst>
                    <a:ext uri="{9D8B030D-6E8A-4147-A177-3AD203B41FA5}">
                      <a16:colId xmlns:a16="http://schemas.microsoft.com/office/drawing/2014/main" val="3746043016"/>
                    </a:ext>
                  </a:extLst>
                </a:gridCol>
                <a:gridCol w="1596715">
                  <a:extLst>
                    <a:ext uri="{9D8B030D-6E8A-4147-A177-3AD203B41FA5}">
                      <a16:colId xmlns:a16="http://schemas.microsoft.com/office/drawing/2014/main" val="3328994950"/>
                    </a:ext>
                  </a:extLst>
                </a:gridCol>
                <a:gridCol w="1420586">
                  <a:extLst>
                    <a:ext uri="{9D8B030D-6E8A-4147-A177-3AD203B41FA5}">
                      <a16:colId xmlns:a16="http://schemas.microsoft.com/office/drawing/2014/main" val="2203585391"/>
                    </a:ext>
                  </a:extLst>
                </a:gridCol>
                <a:gridCol w="1420586">
                  <a:extLst>
                    <a:ext uri="{9D8B030D-6E8A-4147-A177-3AD203B41FA5}">
                      <a16:colId xmlns:a16="http://schemas.microsoft.com/office/drawing/2014/main" val="3498030690"/>
                    </a:ext>
                  </a:extLst>
                </a:gridCol>
                <a:gridCol w="1290005">
                  <a:extLst>
                    <a:ext uri="{9D8B030D-6E8A-4147-A177-3AD203B41FA5}">
                      <a16:colId xmlns:a16="http://schemas.microsoft.com/office/drawing/2014/main" val="143747263"/>
                    </a:ext>
                  </a:extLst>
                </a:gridCol>
                <a:gridCol w="1290005">
                  <a:extLst>
                    <a:ext uri="{9D8B030D-6E8A-4147-A177-3AD203B41FA5}">
                      <a16:colId xmlns:a16="http://schemas.microsoft.com/office/drawing/2014/main" val="2590358412"/>
                    </a:ext>
                  </a:extLst>
                </a:gridCol>
                <a:gridCol w="2383158">
                  <a:extLst>
                    <a:ext uri="{9D8B030D-6E8A-4147-A177-3AD203B41FA5}">
                      <a16:colId xmlns:a16="http://schemas.microsoft.com/office/drawing/2014/main" val="3885709373"/>
                    </a:ext>
                  </a:extLst>
                </a:gridCol>
              </a:tblGrid>
              <a:tr h="769604">
                <a:tc rowSpan="2">
                  <a:txBody>
                    <a:bodyPr/>
                    <a:lstStyle/>
                    <a:p>
                      <a:pPr algn="ctr">
                        <a:buNone/>
                      </a:pPr>
                      <a:r>
                        <a:rPr lang="ro-RO" sz="2800" dirty="0">
                          <a:effectLst/>
                          <a:latin typeface="Arial" panose="020B0604020202020204" pitchFamily="34" charset="0"/>
                          <a:cs typeface="Arial" panose="020B0604020202020204" pitchFamily="34" charset="0"/>
                        </a:rPr>
                        <a:t>Genotype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gridSpan="2">
                  <a:txBody>
                    <a:bodyPr/>
                    <a:lstStyle/>
                    <a:p>
                      <a:pPr marL="0" algn="ctr" defTabSz="2880086" rtl="0" eaLnBrk="1" latinLnBrk="0" hangingPunct="1">
                        <a:buNone/>
                      </a:pPr>
                      <a:r>
                        <a:rPr lang="ro-RO" sz="2800" b="1" kern="1200" dirty="0">
                          <a:solidFill>
                            <a:schemeClr val="lt1"/>
                          </a:solidFill>
                          <a:effectLst/>
                          <a:latin typeface="Arial" panose="020B0604020202020204" pitchFamily="34" charset="0"/>
                          <a:ea typeface="+mn-ea"/>
                          <a:cs typeface="Arial" panose="020B0604020202020204" pitchFamily="34" charset="0"/>
                        </a:rPr>
                        <a:t>No. of bunches per vine</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tc>
                <a:tc hMerge="1">
                  <a:txBody>
                    <a:bodyPr/>
                    <a:lstStyle/>
                    <a:p>
                      <a:endParaRPr lang="en-US"/>
                    </a:p>
                  </a:txBody>
                  <a:tcPr/>
                </a:tc>
                <a:tc gridSpan="2">
                  <a:txBody>
                    <a:bodyPr/>
                    <a:lstStyle/>
                    <a:p>
                      <a:pPr marL="0" algn="ctr" defTabSz="2880086" rtl="0" eaLnBrk="1" latinLnBrk="0" hangingPunct="1">
                        <a:buNone/>
                      </a:pPr>
                      <a:r>
                        <a:rPr lang="ro-RO" sz="2800" b="1" kern="1200" dirty="0">
                          <a:solidFill>
                            <a:schemeClr val="lt1"/>
                          </a:solidFill>
                          <a:effectLst/>
                          <a:latin typeface="Arial" panose="020B0604020202020204" pitchFamily="34" charset="0"/>
                          <a:ea typeface="+mn-ea"/>
                          <a:cs typeface="Arial" panose="020B0604020202020204" pitchFamily="34" charset="0"/>
                        </a:rPr>
                        <a:t>Average weight of a bunch, g</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tc>
                <a:tc hMerge="1">
                  <a:txBody>
                    <a:bodyPr/>
                    <a:lstStyle/>
                    <a:p>
                      <a:endParaRPr lang="en-US" dirty="0"/>
                    </a:p>
                  </a:txBody>
                  <a:tcPr/>
                </a:tc>
                <a:tc gridSpan="2">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Mean weight of 100 Berries (g)</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gridSpan="2">
                  <a:txBody>
                    <a:bodyPr/>
                    <a:lstStyle/>
                    <a:p>
                      <a:pPr algn="ctr"/>
                      <a:r>
                        <a:rPr lang="ro-RO" sz="2800" b="1" kern="1200" dirty="0">
                          <a:solidFill>
                            <a:schemeClr val="lt1"/>
                          </a:solidFill>
                          <a:effectLst/>
                          <a:latin typeface="Arial" panose="020B0604020202020204" pitchFamily="34" charset="0"/>
                          <a:ea typeface="+mn-ea"/>
                          <a:cs typeface="Arial" panose="020B0604020202020204" pitchFamily="34" charset="0"/>
                        </a:rPr>
                        <a:t>Sugars</a:t>
                      </a:r>
                      <a:endParaRPr lang="en-US" sz="2800" b="1" kern="1200" dirty="0">
                        <a:solidFill>
                          <a:schemeClr val="lt1"/>
                        </a:solidFill>
                        <a:effectLst/>
                        <a:latin typeface="Arial" panose="020B0604020202020204" pitchFamily="34" charset="0"/>
                        <a:ea typeface="+mn-ea"/>
                        <a:cs typeface="Arial" panose="020B0604020202020204" pitchFamily="34" charset="0"/>
                      </a:endParaRPr>
                    </a:p>
                    <a:p>
                      <a:pPr algn="ctr"/>
                      <a:r>
                        <a:rPr lang="ro-RO" sz="2800" b="1" kern="1200" dirty="0">
                          <a:solidFill>
                            <a:schemeClr val="lt1"/>
                          </a:solidFill>
                          <a:effectLst/>
                          <a:latin typeface="Arial" panose="020B0604020202020204" pitchFamily="34" charset="0"/>
                          <a:ea typeface="+mn-ea"/>
                          <a:cs typeface="Arial" panose="020B0604020202020204" pitchFamily="34" charset="0"/>
                        </a:rPr>
                        <a:t>(g/L)</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gridSpan="2">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Total Acidity </a:t>
                      </a:r>
                      <a:r>
                        <a:rPr lang="ro-RO" sz="2800" b="1" dirty="0">
                          <a:effectLst/>
                          <a:latin typeface="Arial" panose="020B0604020202020204" pitchFamily="34" charset="0"/>
                          <a:cs typeface="Arial" panose="020B0604020202020204" pitchFamily="34" charset="0"/>
                        </a:rPr>
                        <a:t>(g/L C</a:t>
                      </a:r>
                      <a:r>
                        <a:rPr lang="ro-RO" sz="2800" b="1" baseline="-25000" dirty="0">
                          <a:effectLst/>
                          <a:latin typeface="Arial" panose="020B0604020202020204" pitchFamily="34" charset="0"/>
                          <a:cs typeface="Arial" panose="020B0604020202020204" pitchFamily="34" charset="0"/>
                        </a:rPr>
                        <a:t>4</a:t>
                      </a:r>
                      <a:r>
                        <a:rPr lang="ro-RO" sz="2800" b="1" dirty="0">
                          <a:effectLst/>
                          <a:latin typeface="Arial" panose="020B0604020202020204" pitchFamily="34" charset="0"/>
                          <a:cs typeface="Arial" panose="020B0604020202020204" pitchFamily="34" charset="0"/>
                        </a:rPr>
                        <a:t>H</a:t>
                      </a:r>
                      <a:r>
                        <a:rPr lang="ro-RO" sz="2800" b="1" baseline="-25000" dirty="0">
                          <a:effectLst/>
                          <a:latin typeface="Arial" panose="020B0604020202020204" pitchFamily="34" charset="0"/>
                          <a:cs typeface="Arial" panose="020B0604020202020204" pitchFamily="34" charset="0"/>
                        </a:rPr>
                        <a:t>6</a:t>
                      </a:r>
                      <a:r>
                        <a:rPr lang="ro-RO" sz="2800" b="1" dirty="0">
                          <a:effectLst/>
                          <a:latin typeface="Arial" panose="020B0604020202020204" pitchFamily="34" charset="0"/>
                          <a:cs typeface="Arial" panose="020B0604020202020204" pitchFamily="34" charset="0"/>
                        </a:rPr>
                        <a:t>O</a:t>
                      </a:r>
                      <a:r>
                        <a:rPr lang="ro-RO" sz="2800" b="1" baseline="-25000" dirty="0">
                          <a:effectLst/>
                          <a:latin typeface="Arial" panose="020B0604020202020204" pitchFamily="34" charset="0"/>
                          <a:cs typeface="Arial" panose="020B0604020202020204" pitchFamily="34" charset="0"/>
                        </a:rPr>
                        <a:t>6</a:t>
                      </a:r>
                      <a:r>
                        <a:rPr lang="ro-RO" sz="2800" b="1" dirty="0">
                          <a:effectLst/>
                          <a:latin typeface="Arial" panose="020B0604020202020204" pitchFamily="34" charset="0"/>
                          <a:cs typeface="Arial" panose="020B0604020202020204" pitchFamily="34" charset="0"/>
                        </a:rPr>
                        <a:t>)</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gridSpan="2">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Gluco-acidimetric Index</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gridSpan="2">
                  <a:txBody>
                    <a:bodyPr/>
                    <a:lstStyle/>
                    <a:p>
                      <a:pPr marL="0" algn="ctr" defTabSz="2880086" rtl="0" eaLnBrk="1" latinLnBrk="0" hangingPunct="1">
                        <a:buNone/>
                      </a:pPr>
                      <a:r>
                        <a:rPr lang="ro-RO" sz="2800" b="1" kern="1200" dirty="0">
                          <a:solidFill>
                            <a:schemeClr val="lt1"/>
                          </a:solidFill>
                          <a:effectLst/>
                          <a:latin typeface="Arial" panose="020B0604020202020204" pitchFamily="34" charset="0"/>
                          <a:ea typeface="+mn-ea"/>
                          <a:cs typeface="Arial" panose="020B0604020202020204" pitchFamily="34" charset="0"/>
                        </a:rPr>
                        <a:t>Effective Yield, kg/ vine stock</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15805" marR="15805" marT="0" marB="0" anchor="ctr"/>
                </a:tc>
                <a:tc hMerge="1">
                  <a:txBody>
                    <a:bodyPr/>
                    <a:lstStyle/>
                    <a:p>
                      <a:endParaRPr lang="en-US"/>
                    </a:p>
                  </a:txBody>
                  <a:tcPr/>
                </a:tc>
                <a:tc gridSpan="2">
                  <a:txBody>
                    <a:bodyPr/>
                    <a:lstStyle/>
                    <a:p>
                      <a:pPr marL="0" algn="ctr" defTabSz="2880086" rtl="0" eaLnBrk="1" latinLnBrk="0" hangingPunct="1">
                        <a:buNone/>
                      </a:pPr>
                      <a:r>
                        <a:rPr lang="ro-RO" sz="2800" b="1" kern="1200" dirty="0">
                          <a:solidFill>
                            <a:schemeClr val="lt1"/>
                          </a:solidFill>
                          <a:effectLst/>
                          <a:latin typeface="Arial" panose="020B0604020202020204" pitchFamily="34" charset="0"/>
                          <a:ea typeface="+mn-ea"/>
                          <a:cs typeface="Arial" panose="020B0604020202020204" pitchFamily="34" charset="0"/>
                        </a:rPr>
                        <a:t>Marketable Production, %</a:t>
                      </a: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68580" marR="68580" marT="0" marB="0" anchor="ctr"/>
                </a:tc>
                <a:tc hMerge="1">
                  <a:txBody>
                    <a:bodyPr/>
                    <a:lstStyle/>
                    <a:p>
                      <a:pPr marL="0" algn="ctr" defTabSz="2880086" rtl="0" eaLnBrk="1" latinLnBrk="0" hangingPunct="1">
                        <a:buNone/>
                      </a:pPr>
                      <a:endParaRPr lang="en-US" sz="2800" b="1" kern="1200" dirty="0">
                        <a:solidFill>
                          <a:schemeClr val="lt1"/>
                        </a:solidFill>
                        <a:effectLst/>
                        <a:latin typeface="Arial" panose="020B0604020202020204" pitchFamily="34" charset="0"/>
                        <a:ea typeface="+mn-ea"/>
                        <a:cs typeface="Arial" panose="020B0604020202020204" pitchFamily="34" charset="0"/>
                      </a:endParaRPr>
                    </a:p>
                  </a:txBody>
                  <a:tcPr marL="68580" marR="68580" marT="0" marB="0" anchor="ctr"/>
                </a:tc>
                <a:tc>
                  <a:txBody>
                    <a:bodyPr/>
                    <a:lstStyle/>
                    <a:p>
                      <a:pPr algn="ctr">
                        <a:buNone/>
                      </a:pPr>
                      <a:r>
                        <a:rPr lang="ro-RO" sz="2800" b="1" dirty="0">
                          <a:effectLst/>
                          <a:latin typeface="Arial" panose="020B0604020202020204" pitchFamily="34" charset="0"/>
                          <a:ea typeface="Cambria" panose="02040503050406030204" pitchFamily="18" charset="0"/>
                          <a:cs typeface="Arial" panose="020B0604020202020204" pitchFamily="34" charset="0"/>
                        </a:rPr>
                        <a:t>Pulp Consistency</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127210247"/>
                  </a:ext>
                </a:extLst>
              </a:tr>
              <a:tr h="384802">
                <a:tc vMerge="1">
                  <a:txBody>
                    <a:bodyPr/>
                    <a:lstStyle/>
                    <a:p>
                      <a:endParaRPr lang="en-US"/>
                    </a:p>
                  </a:txBody>
                  <a:tcP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a:effectLst/>
                          <a:latin typeface="Arial" panose="020B0604020202020204" pitchFamily="34" charset="0"/>
                          <a:cs typeface="Arial" panose="020B0604020202020204" pitchFamily="34" charset="0"/>
                        </a:rPr>
                        <a:t>2025</a:t>
                      </a:r>
                      <a:endParaRPr lang="en-US" sz="2800" b="1">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2024</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2025</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b="1" dirty="0">
                          <a:effectLst/>
                          <a:latin typeface="Arial" panose="020B0604020202020204" pitchFamily="34" charset="0"/>
                          <a:cs typeface="Arial" panose="020B0604020202020204" pitchFamily="34" charset="0"/>
                        </a:rPr>
                        <a:t> </a:t>
                      </a:r>
                      <a:endParaRPr lang="en-US" sz="28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91873858"/>
                  </a:ext>
                </a:extLst>
              </a:tr>
              <a:tr h="384802">
                <a:tc>
                  <a:txBody>
                    <a:bodyPr/>
                    <a:lstStyle/>
                    <a:p>
                      <a:pPr>
                        <a:buNone/>
                      </a:pPr>
                      <a:r>
                        <a:rPr lang="ro-RO" sz="2800" dirty="0">
                          <a:effectLst/>
                          <a:latin typeface="Arial" panose="020B0604020202020204" pitchFamily="34" charset="0"/>
                          <a:cs typeface="Arial" panose="020B0604020202020204" pitchFamily="34" charset="0"/>
                        </a:rPr>
                        <a:t>Gelu</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310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386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515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480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188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209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48,2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55,0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5,27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5,79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98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solidFill>
                            <a:srgbClr val="000000"/>
                          </a:solidFill>
                          <a:effectLst/>
                          <a:latin typeface="Arial" panose="020B0604020202020204" pitchFamily="34" charset="0"/>
                          <a:ea typeface="Cambria" panose="02040503050406030204" pitchFamily="18" charset="0"/>
                          <a:cs typeface="Arial" panose="020B0604020202020204" pitchFamily="34" charset="0"/>
                        </a:rPr>
                        <a:t>c</a:t>
                      </a:r>
                      <a:r>
                        <a:rPr lang="ro-RO" sz="2800" dirty="0">
                          <a:effectLst/>
                          <a:latin typeface="Arial" panose="020B0604020202020204" pitchFamily="34" charset="0"/>
                          <a:ea typeface="Cambria" panose="02040503050406030204" pitchFamily="18" charset="0"/>
                          <a:cs typeface="Arial" panose="020B0604020202020204" pitchFamily="34" charset="0"/>
                        </a:rPr>
                        <a:t>runchy</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134345972"/>
                  </a:ext>
                </a:extLst>
              </a:tr>
              <a:tr h="457703">
                <a:tc>
                  <a:txBody>
                    <a:bodyPr/>
                    <a:lstStyle/>
                    <a:p>
                      <a:pPr>
                        <a:buNone/>
                      </a:pPr>
                      <a:r>
                        <a:rPr lang="ro-RO" sz="2800" dirty="0">
                          <a:effectLst/>
                          <a:latin typeface="Arial" panose="020B0604020202020204" pitchFamily="34" charset="0"/>
                          <a:cs typeface="Arial" panose="020B0604020202020204" pitchFamily="34" charset="0"/>
                        </a:rPr>
                        <a:t>Paula</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20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21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315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312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390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380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180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217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54,3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6,30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6,55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92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solidFill>
                            <a:srgbClr val="000000"/>
                          </a:solidFill>
                          <a:effectLst/>
                          <a:latin typeface="Arial" panose="020B0604020202020204" pitchFamily="34" charset="0"/>
                          <a:ea typeface="Cambria" panose="02040503050406030204" pitchFamily="18" charset="0"/>
                          <a:cs typeface="Arial" panose="020B0604020202020204" pitchFamily="34" charset="0"/>
                        </a:rPr>
                        <a:t>semi-</a:t>
                      </a:r>
                      <a:r>
                        <a:rPr lang="ro-RO" sz="2800" dirty="0">
                          <a:effectLst/>
                          <a:latin typeface="Arial" panose="020B0604020202020204" pitchFamily="34" charset="0"/>
                          <a:ea typeface="Cambria" panose="02040503050406030204" pitchFamily="18" charset="0"/>
                          <a:cs typeface="Arial" panose="020B0604020202020204" pitchFamily="34" charset="0"/>
                        </a:rPr>
                        <a:t>crunchy</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564836651"/>
                  </a:ext>
                </a:extLst>
              </a:tr>
              <a:tr h="769604">
                <a:tc>
                  <a:txBody>
                    <a:bodyPr/>
                    <a:lstStyle/>
                    <a:p>
                      <a:pPr>
                        <a:buNone/>
                      </a:pPr>
                      <a:r>
                        <a:rPr lang="ro-RO" sz="2800">
                          <a:effectLst/>
                          <a:latin typeface="Arial" panose="020B0604020202020204" pitchFamily="34" charset="0"/>
                          <a:cs typeface="Arial" panose="020B0604020202020204" pitchFamily="34" charset="0"/>
                        </a:rPr>
                        <a:t>Muscat Timpuriu de București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327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326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505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276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170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166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43,6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3,27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5,22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ea typeface="Cambria" panose="02040503050406030204" pitchFamily="18" charset="0"/>
                          <a:cs typeface="Arial" panose="020B0604020202020204" pitchFamily="34" charset="0"/>
                        </a:rPr>
                        <a:t>crunchy</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818569008"/>
                  </a:ext>
                </a:extLst>
              </a:tr>
              <a:tr h="384802">
                <a:tc>
                  <a:txBody>
                    <a:bodyPr/>
                    <a:lstStyle/>
                    <a:p>
                      <a:pPr>
                        <a:buNone/>
                      </a:pPr>
                      <a:r>
                        <a:rPr lang="ro-RO" sz="2800" dirty="0">
                          <a:effectLst/>
                          <a:latin typeface="Arial" panose="020B0604020202020204" pitchFamily="34" charset="0"/>
                          <a:cs typeface="Arial" panose="020B0604020202020204" pitchFamily="34" charset="0"/>
                        </a:rPr>
                        <a:t>Timpuriu de Pietroasa</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544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604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403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470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164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166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4,0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41,0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39,5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5,44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ea typeface="Cambria" panose="02040503050406030204" pitchFamily="18" charset="0"/>
                          <a:cs typeface="Arial" panose="020B0604020202020204" pitchFamily="34" charset="0"/>
                        </a:rPr>
                        <a:t>crunchy</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585574051"/>
                  </a:ext>
                </a:extLst>
              </a:tr>
              <a:tr h="384802">
                <a:tc>
                  <a:txBody>
                    <a:bodyPr/>
                    <a:lstStyle/>
                    <a:p>
                      <a:pPr>
                        <a:buNone/>
                      </a:pPr>
                      <a:r>
                        <a:rPr lang="ro-RO" sz="2800">
                          <a:effectLst/>
                          <a:latin typeface="Arial" panose="020B0604020202020204" pitchFamily="34" charset="0"/>
                          <a:cs typeface="Arial" panose="020B0604020202020204" pitchFamily="34" charset="0"/>
                        </a:rPr>
                        <a:t>Auriu de Ștefănești</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314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252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487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430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166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184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55,8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4,40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3,53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ea typeface="Cambria" panose="02040503050406030204" pitchFamily="18" charset="0"/>
                          <a:cs typeface="Arial" panose="020B0604020202020204" pitchFamily="34" charset="0"/>
                        </a:rPr>
                        <a:t>crunchy</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666429890"/>
                  </a:ext>
                </a:extLst>
              </a:tr>
              <a:tr h="384802">
                <a:tc>
                  <a:txBody>
                    <a:bodyPr/>
                    <a:lstStyle/>
                    <a:p>
                      <a:pPr>
                        <a:buNone/>
                      </a:pPr>
                      <a:r>
                        <a:rPr lang="ro-RO" sz="2800">
                          <a:effectLst/>
                          <a:latin typeface="Arial" panose="020B0604020202020204" pitchFamily="34" charset="0"/>
                          <a:cs typeface="Arial" panose="020B0604020202020204" pitchFamily="34" charset="0"/>
                        </a:rPr>
                        <a:t>Argessis</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11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503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486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562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690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160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40,0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25,9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5,62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89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ea typeface="Cambria" panose="02040503050406030204" pitchFamily="18" charset="0"/>
                          <a:cs typeface="Arial" panose="020B0604020202020204" pitchFamily="34" charset="0"/>
                        </a:rPr>
                        <a:t>crunchy</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546918264"/>
                  </a:ext>
                </a:extLst>
              </a:tr>
              <a:tr h="457703">
                <a:tc>
                  <a:txBody>
                    <a:bodyPr/>
                    <a:lstStyle/>
                    <a:p>
                      <a:pPr>
                        <a:buNone/>
                      </a:pPr>
                      <a:r>
                        <a:rPr lang="ro-RO" sz="2800">
                          <a:effectLst/>
                          <a:latin typeface="Arial" panose="020B0604020202020204" pitchFamily="34" charset="0"/>
                          <a:cs typeface="Arial" panose="020B0604020202020204" pitchFamily="34" charset="0"/>
                        </a:rPr>
                        <a:t>Mara</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26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a:effectLst/>
                          <a:latin typeface="Arial" panose="020B0604020202020204" pitchFamily="34" charset="0"/>
                          <a:cs typeface="Arial" panose="020B0604020202020204" pitchFamily="34" charset="0"/>
                        </a:rPr>
                        <a:t>248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292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260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262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178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217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a:effectLst/>
                          <a:latin typeface="Arial" panose="020B0604020202020204" pitchFamily="34" charset="0"/>
                          <a:cs typeface="Arial" panose="020B0604020202020204" pitchFamily="34" charset="0"/>
                        </a:rPr>
                        <a:t>4,5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5,8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39,6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37,4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a:txBody>
                    <a:bodyPr/>
                    <a:lstStyle/>
                    <a:p>
                      <a:pPr algn="ctr">
                        <a:buNone/>
                      </a:pPr>
                      <a:r>
                        <a:rPr lang="ro-RO" sz="2800" dirty="0">
                          <a:effectLst/>
                          <a:latin typeface="Arial" panose="020B0604020202020204" pitchFamily="34" charset="0"/>
                          <a:cs typeface="Arial" panose="020B0604020202020204" pitchFamily="34" charset="0"/>
                        </a:rPr>
                        <a:t>6,45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4,96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95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effectLst/>
                          <a:latin typeface="Arial" panose="020B0604020202020204" pitchFamily="34" charset="0"/>
                          <a:cs typeface="Arial" panose="020B0604020202020204" pitchFamily="34" charset="0"/>
                        </a:rPr>
                        <a:t>100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5805" marR="15805" marT="0" marB="0" anchor="ctr"/>
                </a:tc>
                <a:tc>
                  <a:txBody>
                    <a:bodyPr/>
                    <a:lstStyle/>
                    <a:p>
                      <a:pPr algn="ctr">
                        <a:buNone/>
                      </a:pPr>
                      <a:r>
                        <a:rPr lang="ro-RO" sz="2800" dirty="0">
                          <a:solidFill>
                            <a:srgbClr val="000000"/>
                          </a:solidFill>
                          <a:effectLst/>
                          <a:latin typeface="Arial" panose="020B0604020202020204" pitchFamily="34" charset="0"/>
                          <a:ea typeface="Cambria" panose="02040503050406030204" pitchFamily="18" charset="0"/>
                          <a:cs typeface="Arial" panose="020B0604020202020204" pitchFamily="34" charset="0"/>
                        </a:rPr>
                        <a:t>semi-</a:t>
                      </a:r>
                      <a:r>
                        <a:rPr lang="ro-RO" sz="2800" dirty="0">
                          <a:effectLst/>
                          <a:latin typeface="Arial" panose="020B0604020202020204" pitchFamily="34" charset="0"/>
                          <a:ea typeface="Cambria" panose="02040503050406030204" pitchFamily="18" charset="0"/>
                          <a:cs typeface="Arial" panose="020B0604020202020204" pitchFamily="34" charset="0"/>
                        </a:rPr>
                        <a:t>crunchy</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76578098"/>
                  </a:ext>
                </a:extLst>
              </a:tr>
            </a:tbl>
          </a:graphicData>
        </a:graphic>
      </p:graphicFrame>
      <p:graphicFrame>
        <p:nvGraphicFramePr>
          <p:cNvPr id="11" name="Table 10">
            <a:extLst>
              <a:ext uri="{FF2B5EF4-FFF2-40B4-BE49-F238E27FC236}">
                <a16:creationId xmlns:a16="http://schemas.microsoft.com/office/drawing/2014/main" id="{629B22B7-6382-B914-002A-0DC15651BCB0}"/>
              </a:ext>
            </a:extLst>
          </p:cNvPr>
          <p:cNvGraphicFramePr>
            <a:graphicFrameLocks noGrp="1"/>
          </p:cNvGraphicFramePr>
          <p:nvPr>
            <p:extLst>
              <p:ext uri="{D42A27DB-BD31-4B8C-83A1-F6EECF244321}">
                <p14:modId xmlns:p14="http://schemas.microsoft.com/office/powerpoint/2010/main" val="2148990613"/>
              </p:ext>
            </p:extLst>
          </p:nvPr>
        </p:nvGraphicFramePr>
        <p:xfrm>
          <a:off x="277629" y="22073927"/>
          <a:ext cx="14010291" cy="10668000"/>
        </p:xfrm>
        <a:graphic>
          <a:graphicData uri="http://schemas.openxmlformats.org/drawingml/2006/table">
            <a:tbl>
              <a:tblPr firstRow="1" firstCol="1" bandRow="1">
                <a:tableStyleId>{5C22544A-7EE6-4342-B048-85BDC9FD1C3A}</a:tableStyleId>
              </a:tblPr>
              <a:tblGrid>
                <a:gridCol w="8638896">
                  <a:extLst>
                    <a:ext uri="{9D8B030D-6E8A-4147-A177-3AD203B41FA5}">
                      <a16:colId xmlns:a16="http://schemas.microsoft.com/office/drawing/2014/main" val="2625780856"/>
                    </a:ext>
                  </a:extLst>
                </a:gridCol>
                <a:gridCol w="2362945">
                  <a:extLst>
                    <a:ext uri="{9D8B030D-6E8A-4147-A177-3AD203B41FA5}">
                      <a16:colId xmlns:a16="http://schemas.microsoft.com/office/drawing/2014/main" val="4072073358"/>
                    </a:ext>
                  </a:extLst>
                </a:gridCol>
                <a:gridCol w="1375157">
                  <a:extLst>
                    <a:ext uri="{9D8B030D-6E8A-4147-A177-3AD203B41FA5}">
                      <a16:colId xmlns:a16="http://schemas.microsoft.com/office/drawing/2014/main" val="3852892981"/>
                    </a:ext>
                  </a:extLst>
                </a:gridCol>
                <a:gridCol w="1633293">
                  <a:extLst>
                    <a:ext uri="{9D8B030D-6E8A-4147-A177-3AD203B41FA5}">
                      <a16:colId xmlns:a16="http://schemas.microsoft.com/office/drawing/2014/main" val="1817387309"/>
                    </a:ext>
                  </a:extLst>
                </a:gridCol>
              </a:tblGrid>
              <a:tr h="789452">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Climatic Elements Analyzed</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b="1" kern="1200" dirty="0">
                          <a:solidFill>
                            <a:schemeClr val="lt1"/>
                          </a:solidFill>
                          <a:effectLst/>
                          <a:latin typeface="Arial" panose="020B0604020202020204" pitchFamily="34" charset="0"/>
                          <a:ea typeface="+mn-ea"/>
                          <a:cs typeface="Arial" panose="020B0604020202020204" pitchFamily="34" charset="0"/>
                        </a:rPr>
                        <a:t>Multi-annual Average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2024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2025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extLst>
                  <a:ext uri="{0D108BD9-81ED-4DB2-BD59-A6C34878D82A}">
                    <a16:rowId xmlns:a16="http://schemas.microsoft.com/office/drawing/2014/main" val="1187312982"/>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Global thermal balance, (Σt°g)</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3273,7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3725,8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3336,9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6832546"/>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Active thermal balance, (Σt°a)</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3159,7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3669,7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3230,2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21236130"/>
                  </a:ext>
                </a:extLst>
              </a:tr>
              <a:tr h="394726">
                <a:tc>
                  <a:txBody>
                    <a:bodyPr/>
                    <a:lstStyle/>
                    <a:p>
                      <a:pPr algn="just">
                        <a:buNone/>
                      </a:pPr>
                      <a:r>
                        <a:rPr lang="ro-RO" sz="2800">
                          <a:effectLst/>
                          <a:latin typeface="Arial" panose="020B0604020202020204" pitchFamily="34" charset="0"/>
                          <a:ea typeface="Cambria" panose="02040503050406030204" pitchFamily="18" charset="0"/>
                          <a:cs typeface="Arial" panose="020B0604020202020204" pitchFamily="34" charset="0"/>
                        </a:rPr>
                        <a:t>Useful thermal balance, (Σt°u)</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1486,0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1909,7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1580,2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618389697"/>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Mean July temperature, °C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22,0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25,0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23,3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57914834"/>
                  </a:ext>
                </a:extLst>
              </a:tr>
              <a:tr h="394726">
                <a:tc>
                  <a:txBody>
                    <a:bodyPr/>
                    <a:lstStyle/>
                    <a:p>
                      <a:pPr algn="just">
                        <a:buNone/>
                      </a:pPr>
                      <a:r>
                        <a:rPr lang="ro-RO" sz="2800">
                          <a:effectLst/>
                          <a:latin typeface="Arial" panose="020B0604020202020204" pitchFamily="34" charset="0"/>
                          <a:ea typeface="Cambria" panose="02040503050406030204" pitchFamily="18" charset="0"/>
                          <a:cs typeface="Arial" panose="020B0604020202020204" pitchFamily="34" charset="0"/>
                        </a:rPr>
                        <a:t>Mean August temperature,°C</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21,4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24,4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22,1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101786038"/>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Mean September temperature, °C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16,1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19,1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17,9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4017821272"/>
                  </a:ext>
                </a:extLst>
              </a:tr>
              <a:tr h="394726">
                <a:tc>
                  <a:txBody>
                    <a:bodyPr/>
                    <a:lstStyle/>
                    <a:p>
                      <a:pPr>
                        <a:buNone/>
                      </a:pPr>
                      <a:r>
                        <a:rPr lang="ro-RO" sz="2800">
                          <a:effectLst/>
                          <a:latin typeface="Arial" panose="020B0604020202020204" pitchFamily="34" charset="0"/>
                          <a:ea typeface="Cambria" panose="02040503050406030204" pitchFamily="18" charset="0"/>
                          <a:cs typeface="Arial" panose="020B0604020202020204" pitchFamily="34" charset="0"/>
                        </a:rPr>
                        <a:t>Absolute minimum air temperature,°C</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effectLst/>
                          <a:latin typeface="Arial" panose="020B0604020202020204" pitchFamily="34" charset="0"/>
                          <a:cs typeface="Arial" panose="020B0604020202020204" pitchFamily="34" charset="0"/>
                        </a:rPr>
                        <a:t>-27,2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dirty="0">
                          <a:effectLst/>
                          <a:latin typeface="Arial" panose="020B0604020202020204" pitchFamily="34" charset="0"/>
                          <a:cs typeface="Arial" panose="020B0604020202020204" pitchFamily="34" charset="0"/>
                        </a:rPr>
                        <a:t>-15,5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dirty="0">
                          <a:effectLst/>
                          <a:latin typeface="Arial" panose="020B0604020202020204" pitchFamily="34" charset="0"/>
                          <a:cs typeface="Arial" panose="020B0604020202020204" pitchFamily="34" charset="0"/>
                        </a:rPr>
                        <a:t>-10,4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622824440"/>
                  </a:ext>
                </a:extLst>
              </a:tr>
              <a:tr h="394726">
                <a:tc>
                  <a:txBody>
                    <a:bodyPr/>
                    <a:lstStyle/>
                    <a:p>
                      <a:pPr>
                        <a:buNone/>
                      </a:pPr>
                      <a:r>
                        <a:rPr lang="ro-RO" sz="2800" dirty="0">
                          <a:effectLst/>
                          <a:latin typeface="Arial" panose="020B0604020202020204" pitchFamily="34" charset="0"/>
                          <a:ea typeface="Cambria" panose="02040503050406030204" pitchFamily="18" charset="0"/>
                          <a:cs typeface="Arial" panose="020B0604020202020204" pitchFamily="34" charset="0"/>
                        </a:rPr>
                        <a:t>Absolute minimum temperature at soil surface,°C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effectLst/>
                          <a:latin typeface="Arial" panose="020B0604020202020204" pitchFamily="34" charset="0"/>
                          <a:cs typeface="Arial" panose="020B0604020202020204" pitchFamily="34" charset="0"/>
                        </a:rPr>
                        <a:t>-35,0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dirty="0">
                          <a:effectLst/>
                          <a:latin typeface="Arial" panose="020B0604020202020204" pitchFamily="34" charset="0"/>
                          <a:cs typeface="Arial" panose="020B0604020202020204" pitchFamily="34" charset="0"/>
                        </a:rPr>
                        <a:t>-25,2</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b"/>
                </a:tc>
                <a:tc>
                  <a:txBody>
                    <a:bodyPr/>
                    <a:lstStyle/>
                    <a:p>
                      <a:pPr algn="ctr">
                        <a:buNone/>
                      </a:pPr>
                      <a:r>
                        <a:rPr lang="ro-RO" sz="2800" dirty="0">
                          <a:effectLst/>
                          <a:latin typeface="Arial" panose="020B0604020202020204" pitchFamily="34" charset="0"/>
                          <a:cs typeface="Arial" panose="020B0604020202020204" pitchFamily="34" charset="0"/>
                        </a:rPr>
                        <a:t>-15,3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010603834"/>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Annual mean temperature T°C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10,3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12,6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11,6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extLst>
                  <a:ext uri="{0D108BD9-81ED-4DB2-BD59-A6C34878D82A}">
                    <a16:rowId xmlns:a16="http://schemas.microsoft.com/office/drawing/2014/main" val="1014224898"/>
                  </a:ext>
                </a:extLst>
              </a:tr>
              <a:tr h="394726">
                <a:tc>
                  <a:txBody>
                    <a:bodyPr/>
                    <a:lstStyle/>
                    <a:p>
                      <a:pPr algn="just">
                        <a:buNone/>
                      </a:pPr>
                      <a:r>
                        <a:rPr lang="ro-RO" sz="2800">
                          <a:effectLst/>
                          <a:latin typeface="Arial" panose="020B0604020202020204" pitchFamily="34" charset="0"/>
                          <a:ea typeface="Cambria" panose="02040503050406030204" pitchFamily="18" charset="0"/>
                          <a:cs typeface="Arial" panose="020B0604020202020204" pitchFamily="34" charset="0"/>
                        </a:rPr>
                        <a:t>Σ annual precipitation, mm</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588,8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657,4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552,0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extLst>
                  <a:ext uri="{0D108BD9-81ED-4DB2-BD59-A6C34878D82A}">
                    <a16:rowId xmlns:a16="http://schemas.microsoft.com/office/drawing/2014/main" val="1689047341"/>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Σ precipitation during vegetation period, mm</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384,3</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400,2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313,8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4145571898"/>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Σ sunshine hours during vegetation period, ore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1479,0</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1508,0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1523,5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868943966"/>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Mean maximum temperatures in August,°C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27,8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31,6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28,8</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689453073"/>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Mean temperature in decades I and II of June,°C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20,0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21,9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21,0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185867601"/>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No. of days with maximum temperatures &gt; 30°C</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dirty="0">
                          <a:effectLst/>
                          <a:latin typeface="Arial" panose="020B0604020202020204" pitchFamily="34" charset="0"/>
                          <a:cs typeface="Arial" panose="020B0604020202020204" pitchFamily="34" charset="0"/>
                        </a:rPr>
                        <a:t>28,7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56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42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97683115"/>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Duration of bioactive period, no. of days</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173,3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176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165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583415127"/>
                  </a:ext>
                </a:extLst>
              </a:tr>
              <a:tr h="394726">
                <a:tc>
                  <a:txBody>
                    <a:bodyPr/>
                    <a:lstStyle/>
                    <a:p>
                      <a:pPr algn="just">
                        <a:buNone/>
                      </a:pPr>
                      <a:r>
                        <a:rPr lang="ro-RO" sz="2800">
                          <a:effectLst/>
                          <a:latin typeface="Arial" panose="020B0604020202020204" pitchFamily="34" charset="0"/>
                          <a:ea typeface="Cambria" panose="02040503050406030204" pitchFamily="18" charset="0"/>
                          <a:cs typeface="Arial" panose="020B0604020202020204" pitchFamily="34" charset="0"/>
                        </a:rPr>
                        <a:t>Real heliothermal index (IHr)</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2,2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2,4</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724429063"/>
                  </a:ext>
                </a:extLst>
              </a:tr>
              <a:tr h="394726">
                <a:tc>
                  <a:txBody>
                    <a:bodyPr/>
                    <a:lstStyle/>
                    <a:p>
                      <a:pPr algn="just">
                        <a:buNone/>
                      </a:pPr>
                      <a:r>
                        <a:rPr lang="ro-RO" sz="2800">
                          <a:effectLst/>
                          <a:latin typeface="Arial" panose="020B0604020202020204" pitchFamily="34" charset="0"/>
                          <a:ea typeface="Cambria" panose="02040503050406030204" pitchFamily="18" charset="0"/>
                          <a:cs typeface="Arial" panose="020B0604020202020204" pitchFamily="34" charset="0"/>
                        </a:rPr>
                        <a:t>Hydrothermal coefficient (CH)</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1,2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1,1</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1,0</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573993359"/>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Bioclimatic index of grapevine (Ibcv)</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7,7</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7,8</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9,5</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3108563297"/>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Oenoclimatic aptitude index (IAOe)</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buNone/>
                      </a:pPr>
                      <a:r>
                        <a:rPr lang="ro-RO" sz="2800">
                          <a:effectLst/>
                          <a:latin typeface="Arial" panose="020B0604020202020204" pitchFamily="34" charset="0"/>
                          <a:cs typeface="Arial" panose="020B0604020202020204" pitchFamily="34" charset="0"/>
                        </a:rPr>
                        <a:t>4507,6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5027,5</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4689,9</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20569163"/>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Huglin heliothermal index (IH)</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b"/>
                </a:tc>
                <a:tc>
                  <a:txBody>
                    <a:bodyPr/>
                    <a:lstStyle/>
                    <a:p>
                      <a:pPr algn="ctr">
                        <a:buNone/>
                      </a:pPr>
                      <a:r>
                        <a:rPr lang="ro-RO" sz="2800">
                          <a:effectLst/>
                          <a:latin typeface="Arial" panose="020B0604020202020204" pitchFamily="34" charset="0"/>
                          <a:cs typeface="Arial" panose="020B0604020202020204" pitchFamily="34" charset="0"/>
                        </a:rPr>
                        <a:t>2118,2</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2600,6</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2193,7</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4264746642"/>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De Martonne aridity index </a:t>
                      </a:r>
                      <a:r>
                        <a:rPr lang="ro-RO" sz="2800" dirty="0">
                          <a:effectLst/>
                          <a:latin typeface="Arial" panose="020B0604020202020204" pitchFamily="34" charset="0"/>
                          <a:cs typeface="Arial" panose="020B0604020202020204" pitchFamily="34" charset="0"/>
                        </a:rPr>
                        <a:t>(I</a:t>
                      </a:r>
                      <a:r>
                        <a:rPr lang="ro-RO" sz="2800" baseline="-25000" dirty="0">
                          <a:effectLst/>
                          <a:latin typeface="Arial" panose="020B0604020202020204" pitchFamily="34" charset="0"/>
                          <a:cs typeface="Arial" panose="020B0604020202020204" pitchFamily="34" charset="0"/>
                        </a:rPr>
                        <a:t>arDM</a:t>
                      </a:r>
                      <a:r>
                        <a:rPr lang="ro-RO" sz="2800" dirty="0">
                          <a:effectLst/>
                          <a:latin typeface="Arial" panose="020B0604020202020204" pitchFamily="34" charset="0"/>
                          <a:cs typeface="Arial" panose="020B0604020202020204" pitchFamily="34" charset="0"/>
                        </a:rPr>
                        <a:t>)</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b"/>
                </a:tc>
                <a:tc>
                  <a:txBody>
                    <a:bodyPr/>
                    <a:lstStyle/>
                    <a:p>
                      <a:pPr algn="ctr">
                        <a:buNone/>
                      </a:pPr>
                      <a:r>
                        <a:rPr lang="ro-RO" sz="2800">
                          <a:effectLst/>
                          <a:latin typeface="Arial" panose="020B0604020202020204" pitchFamily="34" charset="0"/>
                          <a:cs typeface="Arial" panose="020B0604020202020204" pitchFamily="34" charset="0"/>
                        </a:rPr>
                        <a:t>29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29</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26</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2225520463"/>
                  </a:ext>
                </a:extLst>
              </a:tr>
              <a:tr h="394726">
                <a:tc>
                  <a:txBody>
                    <a:bodyPr/>
                    <a:lstStyle/>
                    <a:p>
                      <a:pPr algn="just">
                        <a:buNone/>
                      </a:pPr>
                      <a:r>
                        <a:rPr lang="ro-RO" sz="2800" dirty="0">
                          <a:effectLst/>
                          <a:latin typeface="Arial" panose="020B0604020202020204" pitchFamily="34" charset="0"/>
                          <a:ea typeface="Cambria" panose="02040503050406030204" pitchFamily="18" charset="0"/>
                          <a:cs typeface="Arial" panose="020B0604020202020204" pitchFamily="34" charset="0"/>
                        </a:rPr>
                        <a:t>Night cooling index (IF)</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b"/>
                </a:tc>
                <a:tc>
                  <a:txBody>
                    <a:bodyPr/>
                    <a:lstStyle/>
                    <a:p>
                      <a:pPr algn="ctr">
                        <a:buNone/>
                      </a:pPr>
                      <a:r>
                        <a:rPr lang="ro-RO" sz="2800">
                          <a:effectLst/>
                          <a:latin typeface="Arial" panose="020B0604020202020204" pitchFamily="34" charset="0"/>
                          <a:cs typeface="Arial" panose="020B0604020202020204" pitchFamily="34" charset="0"/>
                        </a:rPr>
                        <a:t>11,3</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a:effectLst/>
                          <a:latin typeface="Arial" panose="020B0604020202020204" pitchFamily="34" charset="0"/>
                          <a:cs typeface="Arial" panose="020B0604020202020204" pitchFamily="34" charset="0"/>
                        </a:rPr>
                        <a:t>14,1</a:t>
                      </a:r>
                      <a:endParaRPr lang="en-US" sz="280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nchor="ctr"/>
                </a:tc>
                <a:tc>
                  <a:txBody>
                    <a:bodyPr/>
                    <a:lstStyle/>
                    <a:p>
                      <a:pPr algn="ctr">
                        <a:buNone/>
                      </a:pPr>
                      <a:r>
                        <a:rPr lang="ro-RO" sz="2800" dirty="0">
                          <a:effectLst/>
                          <a:latin typeface="Arial" panose="020B0604020202020204" pitchFamily="34" charset="0"/>
                          <a:cs typeface="Arial" panose="020B0604020202020204" pitchFamily="34" charset="0"/>
                        </a:rPr>
                        <a:t>12,4</a:t>
                      </a:r>
                      <a:endParaRPr lang="en-US" sz="2800" dirty="0">
                        <a:effectLst/>
                        <a:latin typeface="Arial" panose="020B0604020202020204" pitchFamily="34" charset="0"/>
                        <a:ea typeface="Times New Roman" panose="02020603050405020304" pitchFamily="18" charset="0"/>
                        <a:cs typeface="Arial" panose="020B0604020202020204" pitchFamily="34" charset="0"/>
                      </a:endParaRPr>
                    </a:p>
                  </a:txBody>
                  <a:tcPr marL="17780" marR="17780" marT="0" marB="0"/>
                </a:tc>
                <a:extLst>
                  <a:ext uri="{0D108BD9-81ED-4DB2-BD59-A6C34878D82A}">
                    <a16:rowId xmlns:a16="http://schemas.microsoft.com/office/drawing/2014/main" val="1753960152"/>
                  </a:ext>
                </a:extLst>
              </a:tr>
            </a:tbl>
          </a:graphicData>
        </a:graphic>
      </p:graphicFrame>
      <p:sp>
        <p:nvSpPr>
          <p:cNvPr id="28" name="TextBox 27">
            <a:extLst>
              <a:ext uri="{FF2B5EF4-FFF2-40B4-BE49-F238E27FC236}">
                <a16:creationId xmlns:a16="http://schemas.microsoft.com/office/drawing/2014/main" id="{52C81DAF-DB47-CE23-3C96-0F196D5AA751}"/>
              </a:ext>
            </a:extLst>
          </p:cNvPr>
          <p:cNvSpPr txBox="1"/>
          <p:nvPr/>
        </p:nvSpPr>
        <p:spPr>
          <a:xfrm>
            <a:off x="14482108" y="18979425"/>
            <a:ext cx="14010291" cy="3539430"/>
          </a:xfrm>
          <a:prstGeom prst="rect">
            <a:avLst/>
          </a:prstGeom>
          <a:noFill/>
        </p:spPr>
        <p:txBody>
          <a:bodyPr wrap="square" rtlCol="0">
            <a:spAutoFit/>
          </a:bodyPr>
          <a:lstStyle/>
          <a:p>
            <a:pPr algn="just"/>
            <a:r>
              <a:rPr lang="ro-RO" sz="3200" dirty="0">
                <a:latin typeface="Arial" panose="020B0604020202020204" pitchFamily="34" charset="0"/>
                <a:cs typeface="Arial" panose="020B0604020202020204" pitchFamily="34" charset="0"/>
              </a:rPr>
              <a:t>     Observations and determinations regarding the development of the véraison and grape ripening phenophases highlight the varieties Paula, Gelu, Muscat Timpuriu de București, and Auriu de Ștefănești, which maintain their early-ripening trait, an important quality for completing and diversifying the varietal conveyor of table grape varieties in the viticultural area of north-eastern Romania, which is deficient in terms of an assortment capable of ensuring fresh consumption over a longer period of time.</a:t>
            </a:r>
            <a:endParaRPr lang="ro-RO" sz="3200" b="1" dirty="0">
              <a:solidFill>
                <a:srgbClr val="FF0000"/>
              </a:solidFill>
              <a:latin typeface="Arial" panose="020B0604020202020204" pitchFamily="34" charset="0"/>
              <a:ea typeface="Arial" charset="0"/>
              <a:cs typeface="Arial" panose="020B0604020202020204" pitchFamily="34" charset="0"/>
            </a:endParaRPr>
          </a:p>
        </p:txBody>
      </p:sp>
      <p:sp>
        <p:nvSpPr>
          <p:cNvPr id="30" name="TextBox 29">
            <a:extLst>
              <a:ext uri="{FF2B5EF4-FFF2-40B4-BE49-F238E27FC236}">
                <a16:creationId xmlns:a16="http://schemas.microsoft.com/office/drawing/2014/main" id="{AC59ED7A-3642-FB1F-FC6D-0CBBC5C6F263}"/>
              </a:ext>
            </a:extLst>
          </p:cNvPr>
          <p:cNvSpPr txBox="1"/>
          <p:nvPr/>
        </p:nvSpPr>
        <p:spPr>
          <a:xfrm>
            <a:off x="259280" y="32814519"/>
            <a:ext cx="28376783" cy="1077218"/>
          </a:xfrm>
          <a:prstGeom prst="rect">
            <a:avLst/>
          </a:prstGeom>
          <a:noFill/>
        </p:spPr>
        <p:txBody>
          <a:bodyPr wrap="square">
            <a:spAutoFit/>
          </a:bodyPr>
          <a:lstStyle/>
          <a:p>
            <a:pPr algn="just"/>
            <a:r>
              <a:rPr lang="ro-RO" sz="3200" dirty="0">
                <a:effectLst/>
                <a:latin typeface="Arial" panose="020B0604020202020204" pitchFamily="34" charset="0"/>
                <a:ea typeface="Times New Roman" panose="02020603050405020304" pitchFamily="18" charset="0"/>
                <a:cs typeface="Arial" panose="020B0604020202020204" pitchFamily="34" charset="0"/>
              </a:rPr>
              <a:t>      </a:t>
            </a:r>
            <a:r>
              <a:rPr lang="ro-RO" sz="3200" dirty="0">
                <a:latin typeface="Arial" panose="020B0604020202020204" pitchFamily="34" charset="0"/>
                <a:cs typeface="Arial" panose="020B0604020202020204" pitchFamily="34" charset="0"/>
              </a:rPr>
              <a:t>The effect of the cumulative action of climatic factors is reflected in grape yield and its quality. High temperatures and water deficit during the grape growth and ripening period influenced both production and qualitative parameters.</a:t>
            </a:r>
            <a:endParaRPr lang="en-US" sz="3200" dirty="0">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FC51D86E-00C6-2643-26CB-B8CD6209275A}"/>
              </a:ext>
            </a:extLst>
          </p:cNvPr>
          <p:cNvSpPr txBox="1"/>
          <p:nvPr/>
        </p:nvSpPr>
        <p:spPr>
          <a:xfrm>
            <a:off x="14318817" y="23157135"/>
            <a:ext cx="14010290" cy="954107"/>
          </a:xfrm>
          <a:prstGeom prst="rect">
            <a:avLst/>
          </a:prstGeom>
          <a:noFill/>
        </p:spPr>
        <p:txBody>
          <a:bodyPr wrap="square">
            <a:spAutoFit/>
          </a:bodyPr>
          <a:lstStyle/>
          <a:p>
            <a:pPr algn="ctr"/>
            <a:r>
              <a:rPr lang="en-US" sz="2800" b="1" i="1" dirty="0">
                <a:latin typeface="Arial" panose="020B0604020202020204" pitchFamily="34" charset="0"/>
                <a:ea typeface="Times New Roman" panose="02020603050405020304" pitchFamily="18" charset="0"/>
                <a:cs typeface="Arial" panose="020B0604020202020204" pitchFamily="34" charset="0"/>
              </a:rPr>
              <a:t>Development of vegetation </a:t>
            </a:r>
            <a:r>
              <a:rPr lang="en-US" sz="2800" b="1" i="1" dirty="0" err="1">
                <a:latin typeface="Arial" panose="020B0604020202020204" pitchFamily="34" charset="0"/>
                <a:ea typeface="Times New Roman" panose="02020603050405020304" pitchFamily="18" charset="0"/>
                <a:cs typeface="Arial" panose="020B0604020202020204" pitchFamily="34" charset="0"/>
              </a:rPr>
              <a:t>phenophases</a:t>
            </a:r>
            <a:r>
              <a:rPr lang="en-US" sz="2800" b="1" i="1" dirty="0">
                <a:latin typeface="Arial" panose="020B0604020202020204" pitchFamily="34" charset="0"/>
                <a:ea typeface="Times New Roman" panose="02020603050405020304" pitchFamily="18" charset="0"/>
                <a:cs typeface="Arial" panose="020B0604020202020204" pitchFamily="34" charset="0"/>
              </a:rPr>
              <a:t> of table grape varieties cultivated in the </a:t>
            </a:r>
            <a:r>
              <a:rPr lang="en-US" sz="2800" b="1" i="1" dirty="0" err="1">
                <a:latin typeface="Arial" panose="020B0604020202020204" pitchFamily="34" charset="0"/>
                <a:ea typeface="Times New Roman" panose="02020603050405020304" pitchFamily="18" charset="0"/>
                <a:cs typeface="Arial" panose="020B0604020202020204" pitchFamily="34" charset="0"/>
              </a:rPr>
              <a:t>Copou</a:t>
            </a:r>
            <a:r>
              <a:rPr lang="en-US" sz="2800" b="1" i="1" dirty="0">
                <a:latin typeface="Arial" panose="020B0604020202020204" pitchFamily="34" charset="0"/>
                <a:ea typeface="Times New Roman" panose="02020603050405020304" pitchFamily="18" charset="0"/>
                <a:cs typeface="Arial" panose="020B0604020202020204" pitchFamily="34" charset="0"/>
              </a:rPr>
              <a:t> </a:t>
            </a:r>
            <a:r>
              <a:rPr lang="en-US" sz="2800" b="1" i="1" dirty="0" err="1">
                <a:latin typeface="Arial" panose="020B0604020202020204" pitchFamily="34" charset="0"/>
                <a:ea typeface="Times New Roman" panose="02020603050405020304" pitchFamily="18" charset="0"/>
                <a:cs typeface="Arial" panose="020B0604020202020204" pitchFamily="34" charset="0"/>
              </a:rPr>
              <a:t>Iași</a:t>
            </a:r>
            <a:r>
              <a:rPr lang="en-US" sz="2800" b="1" i="1" dirty="0">
                <a:latin typeface="Arial" panose="020B0604020202020204" pitchFamily="34" charset="0"/>
                <a:ea typeface="Times New Roman" panose="02020603050405020304" pitchFamily="18" charset="0"/>
                <a:cs typeface="Arial" panose="020B0604020202020204" pitchFamily="34" charset="0"/>
              </a:rPr>
              <a:t> viticultural center</a:t>
            </a:r>
            <a:endParaRPr lang="en-US" sz="2800" b="1" dirty="0">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4C62B72-CD76-580E-D293-BD26C993EEFF}"/>
              </a:ext>
            </a:extLst>
          </p:cNvPr>
          <p:cNvSpPr txBox="1"/>
          <p:nvPr/>
        </p:nvSpPr>
        <p:spPr>
          <a:xfrm>
            <a:off x="14566439" y="12342558"/>
            <a:ext cx="14105334" cy="523220"/>
          </a:xfrm>
          <a:prstGeom prst="rect">
            <a:avLst/>
          </a:prstGeom>
          <a:noFill/>
        </p:spPr>
        <p:txBody>
          <a:bodyPr wrap="square">
            <a:spAutoFit/>
          </a:bodyPr>
          <a:lstStyle/>
          <a:p>
            <a:pPr algn="ctr"/>
            <a:r>
              <a:rPr lang="ro-RO" sz="2800" b="1" i="1" dirty="0">
                <a:latin typeface="Arial" panose="020B0604020202020204" pitchFamily="34" charset="0"/>
                <a:cs typeface="Arial" panose="020B0604020202020204" pitchFamily="34" charset="0"/>
              </a:rPr>
              <a:t>Table grape varieties studied at </a:t>
            </a:r>
            <a:r>
              <a:rPr lang="en-GB" sz="2800" b="1" i="1" dirty="0">
                <a:latin typeface="Arial" panose="020B0604020202020204" pitchFamily="34" charset="0"/>
                <a:cs typeface="Arial" panose="020B0604020202020204" pitchFamily="34" charset="0"/>
              </a:rPr>
              <a:t>SCDVV </a:t>
            </a:r>
            <a:r>
              <a:rPr lang="en-GB" sz="2800" b="1" i="1" dirty="0" err="1">
                <a:latin typeface="Arial" panose="020B0604020202020204" pitchFamily="34" charset="0"/>
                <a:cs typeface="Arial" panose="020B0604020202020204" pitchFamily="34" charset="0"/>
              </a:rPr>
              <a:t>Iași</a:t>
            </a:r>
            <a:endParaRPr lang="en-US" sz="2800" b="1" i="1" dirty="0">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CBA3E5F7-9912-1DA6-DE26-AC9D51194F72}"/>
              </a:ext>
            </a:extLst>
          </p:cNvPr>
          <p:cNvSpPr txBox="1"/>
          <p:nvPr/>
        </p:nvSpPr>
        <p:spPr>
          <a:xfrm>
            <a:off x="5601120" y="33894198"/>
            <a:ext cx="19665196" cy="523220"/>
          </a:xfrm>
          <a:prstGeom prst="rect">
            <a:avLst/>
          </a:prstGeom>
          <a:noFill/>
        </p:spPr>
        <p:txBody>
          <a:bodyPr wrap="square">
            <a:spAutoFit/>
          </a:bodyPr>
          <a:lstStyle/>
          <a:p>
            <a:pPr algn="ctr"/>
            <a:r>
              <a:rPr lang="en-US" sz="2800" b="1" i="1" dirty="0">
                <a:latin typeface="Arial" panose="020B0604020202020204" pitchFamily="34" charset="0"/>
                <a:ea typeface="Times New Roman" panose="02020603050405020304" pitchFamily="18" charset="0"/>
                <a:cs typeface="Arial" panose="020B0604020202020204" pitchFamily="34" charset="0"/>
              </a:rPr>
              <a:t>The technological potential of table grape varieties in the conditions of the </a:t>
            </a:r>
            <a:r>
              <a:rPr lang="en-US" sz="2800" b="1" i="1" dirty="0" err="1">
                <a:latin typeface="Arial" panose="020B0604020202020204" pitchFamily="34" charset="0"/>
                <a:ea typeface="Times New Roman" panose="02020603050405020304" pitchFamily="18" charset="0"/>
                <a:cs typeface="Arial" panose="020B0604020202020204" pitchFamily="34" charset="0"/>
              </a:rPr>
              <a:t>Copou</a:t>
            </a:r>
            <a:r>
              <a:rPr lang="en-US" sz="2800" b="1" i="1" dirty="0">
                <a:latin typeface="Arial" panose="020B0604020202020204" pitchFamily="34" charset="0"/>
                <a:ea typeface="Times New Roman" panose="02020603050405020304" pitchFamily="18" charset="0"/>
                <a:cs typeface="Arial" panose="020B0604020202020204" pitchFamily="34" charset="0"/>
              </a:rPr>
              <a:t> </a:t>
            </a:r>
            <a:r>
              <a:rPr lang="en-US" sz="2800" b="1" i="1" dirty="0" err="1">
                <a:latin typeface="Arial" panose="020B0604020202020204" pitchFamily="34" charset="0"/>
                <a:ea typeface="Times New Roman" panose="02020603050405020304" pitchFamily="18" charset="0"/>
                <a:cs typeface="Arial" panose="020B0604020202020204" pitchFamily="34" charset="0"/>
              </a:rPr>
              <a:t>Iași</a:t>
            </a:r>
            <a:r>
              <a:rPr lang="en-US" sz="2800" b="1" i="1" dirty="0">
                <a:latin typeface="Arial" panose="020B0604020202020204" pitchFamily="34" charset="0"/>
                <a:ea typeface="Times New Roman" panose="02020603050405020304" pitchFamily="18" charset="0"/>
                <a:cs typeface="Arial" panose="020B0604020202020204" pitchFamily="34" charset="0"/>
              </a:rPr>
              <a:t> wine growing center</a:t>
            </a:r>
            <a:endParaRPr lang="en-US" sz="2800" b="1" dirty="0">
              <a:latin typeface="Arial" panose="020B0604020202020204" pitchFamily="34" charset="0"/>
              <a:cs typeface="Arial" panose="020B0604020202020204" pitchFamily="34" charset="0"/>
            </a:endParaRPr>
          </a:p>
        </p:txBody>
      </p:sp>
      <p:sp>
        <p:nvSpPr>
          <p:cNvPr id="38" name="TextBox 37">
            <a:extLst>
              <a:ext uri="{FF2B5EF4-FFF2-40B4-BE49-F238E27FC236}">
                <a16:creationId xmlns:a16="http://schemas.microsoft.com/office/drawing/2014/main" id="{A7139A76-8CB3-17A1-5930-738E132E6E68}"/>
              </a:ext>
            </a:extLst>
          </p:cNvPr>
          <p:cNvSpPr txBox="1"/>
          <p:nvPr/>
        </p:nvSpPr>
        <p:spPr>
          <a:xfrm>
            <a:off x="389924" y="21486575"/>
            <a:ext cx="13928393" cy="584775"/>
          </a:xfrm>
          <a:prstGeom prst="rect">
            <a:avLst/>
          </a:prstGeom>
          <a:noFill/>
        </p:spPr>
        <p:txBody>
          <a:bodyPr wrap="square">
            <a:spAutoFit/>
          </a:bodyPr>
          <a:lstStyle/>
          <a:p>
            <a:pPr algn="ctr">
              <a:spcAft>
                <a:spcPts val="600"/>
              </a:spcAft>
              <a:buNone/>
            </a:pPr>
            <a:r>
              <a:rPr lang="ro-RO" sz="3200" b="1" i="1" dirty="0">
                <a:latin typeface="Arial" panose="020B0604020202020204" pitchFamily="34" charset="0"/>
                <a:cs typeface="Arial" panose="020B0604020202020204" pitchFamily="34" charset="0"/>
              </a:rPr>
              <a:t>Main climatic elements during </a:t>
            </a:r>
            <a:r>
              <a:rPr lang="en-GB" sz="2800" b="1" i="1" dirty="0">
                <a:effectLst/>
                <a:latin typeface="Arial" panose="020B0604020202020204" pitchFamily="34" charset="0"/>
                <a:ea typeface="Times New Roman" panose="02020603050405020304" pitchFamily="18" charset="0"/>
                <a:cs typeface="Arial" panose="020B0604020202020204" pitchFamily="34" charset="0"/>
              </a:rPr>
              <a:t>2024 – 2025</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36180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1804</TotalTime>
  <Words>2576</Words>
  <Application>Microsoft Office PowerPoint</Application>
  <PresentationFormat>Custom</PresentationFormat>
  <Paragraphs>908</Paragraphs>
  <Slides>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Arial Black</vt:lpstr>
      <vt:lpstr>Calibri</vt:lpstr>
      <vt:lpstr>Calibri Light</vt:lpstr>
      <vt:lpstr>Cambria</vt:lpstr>
      <vt:lpstr>Symbol</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Ioana</cp:lastModifiedBy>
  <cp:revision>174</cp:revision>
  <cp:lastPrinted>2020-03-30T08:43:16Z</cp:lastPrinted>
  <dcterms:created xsi:type="dcterms:W3CDTF">2015-08-26T05:25:30Z</dcterms:created>
  <dcterms:modified xsi:type="dcterms:W3CDTF">2026-05-15T06:44:10Z</dcterms:modified>
</cp:coreProperties>
</file>